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72" r:id="rId5"/>
    <p:sldId id="262" r:id="rId6"/>
    <p:sldId id="263" r:id="rId7"/>
    <p:sldId id="264" r:id="rId8"/>
    <p:sldId id="270" r:id="rId9"/>
    <p:sldId id="267" r:id="rId10"/>
    <p:sldId id="266" r:id="rId11"/>
    <p:sldId id="274" r:id="rId12"/>
    <p:sldId id="261" r:id="rId13"/>
    <p:sldId id="273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5908" autoAdjust="0"/>
  </p:normalViewPr>
  <p:slideViewPr>
    <p:cSldViewPr snapToGrid="0" snapToObjects="1">
      <p:cViewPr>
        <p:scale>
          <a:sx n="103" d="100"/>
          <a:sy n="103" d="100"/>
        </p:scale>
        <p:origin x="896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5" d="100"/>
        <a:sy n="19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G:\Document\lab\h28_soturon\happyou\graph\chain_score_imag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863611111111111"/>
          <c:y val="0.0509259259259259"/>
          <c:w val="0.883083333333333"/>
          <c:h val="0.831673890125337"/>
        </c:manualLayout>
      </c:layout>
      <c:scatterChart>
        <c:scatterStyle val="smoothMarker"/>
        <c:varyColors val="0"/>
        <c:ser>
          <c:idx val="0"/>
          <c:order val="0"/>
          <c:tx>
            <c:v>小連鎖</c:v>
          </c:tx>
          <c:spPr>
            <a:ln w="38100"/>
          </c:spPr>
          <c:marker>
            <c:symbol val="none"/>
          </c:marker>
          <c:yVal>
            <c:numRef>
              <c:f>Sheet1!$B$2:$B$28</c:f>
              <c:numCache>
                <c:formatCode>General</c:formatCode>
                <c:ptCount val="27"/>
                <c:pt idx="0">
                  <c:v>3.0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3.0</c:v>
                </c:pt>
                <c:pt idx="5">
                  <c:v>5.0</c:v>
                </c:pt>
                <c:pt idx="6">
                  <c:v>12.0</c:v>
                </c:pt>
                <c:pt idx="7">
                  <c:v>15.0</c:v>
                </c:pt>
                <c:pt idx="8">
                  <c:v>15.0</c:v>
                </c:pt>
                <c:pt idx="9">
                  <c:v>15.0</c:v>
                </c:pt>
                <c:pt idx="10">
                  <c:v>15.0</c:v>
                </c:pt>
                <c:pt idx="11">
                  <c:v>15.0</c:v>
                </c:pt>
                <c:pt idx="12">
                  <c:v>15.0</c:v>
                </c:pt>
                <c:pt idx="13">
                  <c:v>15.0</c:v>
                </c:pt>
                <c:pt idx="14">
                  <c:v>15.0</c:v>
                </c:pt>
                <c:pt idx="15">
                  <c:v>15.0</c:v>
                </c:pt>
                <c:pt idx="16">
                  <c:v>17.0</c:v>
                </c:pt>
                <c:pt idx="17">
                  <c:v>28.0</c:v>
                </c:pt>
                <c:pt idx="18">
                  <c:v>30.0</c:v>
                </c:pt>
                <c:pt idx="19">
                  <c:v>30.0</c:v>
                </c:pt>
                <c:pt idx="20">
                  <c:v>30.0</c:v>
                </c:pt>
                <c:pt idx="21">
                  <c:v>30.0</c:v>
                </c:pt>
                <c:pt idx="22">
                  <c:v>30.0</c:v>
                </c:pt>
                <c:pt idx="23">
                  <c:v>30.0</c:v>
                </c:pt>
                <c:pt idx="24">
                  <c:v>30.0</c:v>
                </c:pt>
                <c:pt idx="25">
                  <c:v>30.0</c:v>
                </c:pt>
                <c:pt idx="26">
                  <c:v>30.0</c:v>
                </c:pt>
              </c:numCache>
            </c:numRef>
          </c:yVal>
          <c:smooth val="1"/>
        </c:ser>
        <c:ser>
          <c:idx val="1"/>
          <c:order val="1"/>
          <c:tx>
            <c:v>大連鎖</c:v>
          </c:tx>
          <c:spPr>
            <a:ln w="38100"/>
          </c:spPr>
          <c:marker>
            <c:symbol val="none"/>
          </c:marker>
          <c:yVal>
            <c:numRef>
              <c:f>Sheet1!$C$2:$C$28</c:f>
              <c:numCache>
                <c:formatCode>General</c:formatCode>
                <c:ptCount val="27"/>
                <c:pt idx="0">
                  <c:v>3.0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3.0</c:v>
                </c:pt>
                <c:pt idx="5">
                  <c:v>3.0</c:v>
                </c:pt>
                <c:pt idx="6">
                  <c:v>3.0</c:v>
                </c:pt>
                <c:pt idx="7">
                  <c:v>3.0</c:v>
                </c:pt>
                <c:pt idx="8">
                  <c:v>3.0</c:v>
                </c:pt>
                <c:pt idx="9">
                  <c:v>3.0</c:v>
                </c:pt>
                <c:pt idx="10">
                  <c:v>3.0</c:v>
                </c:pt>
                <c:pt idx="11">
                  <c:v>3.0</c:v>
                </c:pt>
                <c:pt idx="12">
                  <c:v>3.0</c:v>
                </c:pt>
                <c:pt idx="13">
                  <c:v>3.0</c:v>
                </c:pt>
                <c:pt idx="14">
                  <c:v>3.0</c:v>
                </c:pt>
                <c:pt idx="15">
                  <c:v>3.0</c:v>
                </c:pt>
                <c:pt idx="16">
                  <c:v>3.0</c:v>
                </c:pt>
                <c:pt idx="17">
                  <c:v>3.0</c:v>
                </c:pt>
                <c:pt idx="18">
                  <c:v>5.0</c:v>
                </c:pt>
                <c:pt idx="19">
                  <c:v>10.0</c:v>
                </c:pt>
                <c:pt idx="20">
                  <c:v>20.0</c:v>
                </c:pt>
                <c:pt idx="21">
                  <c:v>40.0</c:v>
                </c:pt>
                <c:pt idx="22">
                  <c:v>77.0</c:v>
                </c:pt>
                <c:pt idx="23">
                  <c:v>80.0</c:v>
                </c:pt>
                <c:pt idx="24">
                  <c:v>80.0</c:v>
                </c:pt>
                <c:pt idx="25">
                  <c:v>80.0</c:v>
                </c:pt>
                <c:pt idx="26">
                  <c:v>80.0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72747952"/>
        <c:axId val="-1973269088"/>
      </c:scatterChart>
      <c:valAx>
        <c:axId val="-1972747952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ja-JP" altLang="en-US" sz="1800"/>
                  <a:t>手数</a:t>
                </a:r>
              </a:p>
            </c:rich>
          </c:tx>
          <c:layout>
            <c:manualLayout>
              <c:xMode val="edge"/>
              <c:yMode val="edge"/>
              <c:x val="0.882702182352346"/>
              <c:y val="0.883805474672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973269088"/>
        <c:crosses val="autoZero"/>
        <c:crossBetween val="midCat"/>
      </c:valAx>
      <c:valAx>
        <c:axId val="-1973269088"/>
        <c:scaling>
          <c:orientation val="minMax"/>
        </c:scaling>
        <c:delete val="1"/>
        <c:axPos val="l"/>
        <c:majorGridlines/>
        <c:title>
          <c:tx>
            <c:rich>
              <a:bodyPr rot="0" vert="wordArtVertRtl"/>
              <a:lstStyle/>
              <a:p>
                <a:pPr>
                  <a:defRPr sz="1800"/>
                </a:pPr>
                <a:r>
                  <a:rPr lang="ja-JP" altLang="en-US" sz="1800"/>
                  <a:t>スコア</a:t>
                </a:r>
              </a:p>
            </c:rich>
          </c:tx>
          <c:layout>
            <c:manualLayout>
              <c:xMode val="edge"/>
              <c:yMode val="edge"/>
              <c:x val="0.0194444444444444"/>
              <c:y val="0.020844634004082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972747952"/>
        <c:crosses val="autoZero"/>
        <c:crossBetween val="midCat"/>
      </c:valAx>
    </c:plotArea>
    <c:legend>
      <c:legendPos val="l"/>
      <c:layout>
        <c:manualLayout>
          <c:xMode val="edge"/>
          <c:yMode val="edge"/>
          <c:x val="0.0861111111111111"/>
          <c:y val="0.403152887139108"/>
          <c:w val="0.266666666666667"/>
          <c:h val="0.235360892388451"/>
        </c:manualLayout>
      </c:layout>
      <c:overlay val="1"/>
      <c:spPr>
        <a:solidFill>
          <a:schemeClr val="bg1"/>
        </a:solidFill>
      </c:spPr>
      <c:txPr>
        <a:bodyPr/>
        <a:lstStyle/>
        <a:p>
          <a:pPr>
            <a:defRPr sz="1800"/>
          </a:pPr>
          <a:endParaRPr lang="ja-JP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EBE53-05EB-9D47-9E55-381CB6938FB1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789EE-D034-A646-97A6-96DD2BF709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36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97FB0-61DE-4412-A60B-A143843F9C20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4C365-D419-44FD-963D-B47B753939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12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[0:15]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596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[6:55]</a:t>
            </a:r>
          </a:p>
          <a:p>
            <a:r>
              <a:rPr kumimoji="1" lang="ja-JP" altLang="en-US" dirty="0" smtClean="0"/>
              <a:t>本研究では、機械学習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の双方を実装して、その比較を行いました。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機械学習では事前知識なしに学習ができましたが、今回の結果では強くはありませんでした。学習内容の解釈が難しいため、その結果からどのように改善すれば良いか考えることが困難です。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一方の、人の知識を適用した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では、人の手でルールを表現して強い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を作ることができました。行動の結果から、それを再利用して改善に活かすことができます。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ただし、知識をルールとして書き出すのには大きな手間がかかることが課題です。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連鎖構築には人の知識が有効であると分かりました。今後は人の棋譜を学習させるなど、機械学習と人の知識を組み合わせることを検討します。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93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[0:50]</a:t>
            </a:r>
          </a:p>
          <a:p>
            <a:r>
              <a:rPr kumimoji="1" lang="ja-JP" altLang="en-US" dirty="0" smtClean="0"/>
              <a:t>近年、ゲーム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は目覚ましい発展を遂げています。囲碁では</a:t>
            </a:r>
            <a:r>
              <a:rPr kumimoji="1" lang="en-US" altLang="ja-JP" dirty="0" err="1" smtClean="0"/>
              <a:t>AlphaGo</a:t>
            </a:r>
            <a:r>
              <a:rPr kumimoji="1" lang="ja-JP" altLang="en-US" dirty="0" smtClean="0"/>
              <a:t>が、</a:t>
            </a:r>
            <a:r>
              <a:rPr kumimoji="1" lang="en-US" altLang="ja-JP" dirty="0" smtClean="0"/>
              <a:t>Atari2600</a:t>
            </a:r>
            <a:r>
              <a:rPr kumimoji="1" lang="ja-JP" altLang="en-US" dirty="0" smtClean="0"/>
              <a:t>という古いゲームでは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が、それぞれ人間に勝利を収めました。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この強さの背景には、機械学習手法であるディープラーニングの発展があります。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ただし、ディープラーニングには問題もあります。内部での処理がブラックボックスと化しており、その解釈が難しいのです。このため、学習結果を再利用することが難しいです。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334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[1:10]</a:t>
            </a:r>
          </a:p>
          <a:p>
            <a:r>
              <a:rPr kumimoji="1" lang="ja-JP" altLang="en-US" dirty="0" smtClean="0"/>
              <a:t>このように、機械学習では事前知識が不要で強い代わりに、その解釈が難しい欠点があります。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一方、従来のルールベース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では、ルールの理解は容易いですが、知識をルール化することが難しい場合があります。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本研究では、この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つの手法をゲーム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として実装し、比較・検討します。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25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[2:25]</a:t>
            </a:r>
          </a:p>
          <a:p>
            <a:r>
              <a:rPr kumimoji="1" lang="ja-JP" altLang="en-US" dirty="0" smtClean="0"/>
              <a:t>対象とするゲームは対戦型パズルゲームの「ぷよぷよ」としました。ぷよぷよのルールを簡単に説明します。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フィールドの上部から、ぷよと呼ばれる色付きのブロックが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つ一組で降ってきます。これを設置し、同じ色を縦横に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つ以上繋げると消すことができます。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回の設置で複数回連続してぷよを消すこともでき、これを連鎖と言います。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連鎖数によってスコアが大きく増え、スコアの差に応じて相手プレイヤーを妨害できます。大きな連鎖を構築することが、勝利へ繋がります。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ぷよは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手先までが表示され、それ以降はわかりません。この限られた情報から、連鎖を構築するためにぷよを設置することが実装の課題です。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純にスコアを目的関数としても、大連鎖を構築することはできません。スコアはぷよを消去した時に加算されるので、その都度消してしまうためです。大連鎖を構築するためには、現在のスコアではなく将来のスコアを見る、長期的視点が必要にな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84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[2:55]</a:t>
            </a:r>
          </a:p>
          <a:p>
            <a:r>
              <a:rPr kumimoji="1" lang="ja-JP" altLang="en-US" dirty="0" smtClean="0"/>
              <a:t>従来手法にポテンシャル最大化法があります。現在の手ではなく、</a:t>
            </a:r>
            <a:r>
              <a:rPr kumimoji="1" lang="en-US" altLang="ja-JP" dirty="0" smtClean="0"/>
              <a:t>2,3</a:t>
            </a:r>
            <a:r>
              <a:rPr kumimoji="1" lang="ja-JP" altLang="en-US" dirty="0" smtClean="0"/>
              <a:t>手先の手によるスコアを探索する手法です。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探索範囲は、確定している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手分の設置法を全探索します。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手目でぷよを消去する手は除外していました。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これに対し、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手目をすべてのぷよに関して全探索し、消去する手も探索範囲に含める変更を行いました。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331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[3:30]</a:t>
            </a:r>
          </a:p>
          <a:p>
            <a:r>
              <a:rPr kumimoji="1" lang="ja-JP" altLang="en-US" dirty="0" smtClean="0"/>
              <a:t>さらにこの手法に、人の知識を適用しました。知識は</a:t>
            </a:r>
            <a:r>
              <a:rPr kumimoji="1" lang="en-US" altLang="ja-JP" dirty="0" smtClean="0"/>
              <a:t>3-1</a:t>
            </a:r>
            <a:r>
              <a:rPr kumimoji="1" lang="ja-JP" altLang="en-US" dirty="0" smtClean="0"/>
              <a:t>階段という図に示した単純な連鎖を構築する手順です。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これを手動で、</a:t>
            </a:r>
            <a:r>
              <a:rPr kumimoji="1" lang="en-US" altLang="ja-JP" dirty="0" smtClean="0"/>
              <a:t>if-then</a:t>
            </a:r>
            <a:r>
              <a:rPr kumimoji="1" lang="ja-JP" altLang="en-US" dirty="0" smtClean="0"/>
              <a:t>ルールに書き下しました。ここにはそのプログラムの一部を示しています。これを手書きで設計することは、大変な手間となりました。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知識をゲーム開始直後の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手分利用し、前述の改良法と組み合わせました。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これらの提案手法を検討するため、連鎖構築用のシミュレータを実装しています。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6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[4:20]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まずは</a:t>
            </a:r>
            <a:r>
              <a:rPr kumimoji="1" lang="en-US" altLang="ja-JP" dirty="0" smtClean="0"/>
              <a:t>32</a:t>
            </a:r>
            <a:r>
              <a:rPr kumimoji="1" lang="ja-JP" altLang="en-US" dirty="0" smtClean="0"/>
              <a:t>手で連鎖構築をし、プラス任意の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手で連鎖を発動した時の連鎖数をシミュレーションしました。すべての手法で、同じ配石の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試行を行いました。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それぞれ従来のポテンシャル法、ポテンシャル法を全幅探索に改良した手法、人の知識を適用した手法です。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従来法から全幅探索への改良によって連鎖数が向上し、さらに人の知識を適用すると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連鎖以下がなくなり、より安定しました。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連鎖になっていない、</a:t>
            </a:r>
            <a:r>
              <a:rPr kumimoji="1" lang="en-US" altLang="ja-JP" dirty="0" smtClean="0"/>
              <a:t>0</a:t>
            </a:r>
            <a:r>
              <a:rPr kumimoji="1" lang="ja-JP" altLang="en-US" dirty="0" smtClean="0"/>
              <a:t>連鎖や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連鎖と言う外れ値がなくなったのです。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その結果として、平均連鎖数が向上しています。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079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[5:15]</a:t>
            </a:r>
          </a:p>
          <a:p>
            <a:r>
              <a:rPr kumimoji="1" lang="ja-JP" altLang="en-US" dirty="0" smtClean="0"/>
              <a:t>次に、機械学習の手法として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による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を実装し、人の知識を適用した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との比較を行いました。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の詳細は、時間の都合から割愛します。実装にはこのような環境を使わせてもらいました。今回はゲーム内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との対戦を、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万ステップ、</a:t>
            </a:r>
            <a:r>
              <a:rPr kumimoji="1" lang="en-US" altLang="ja-JP" dirty="0" smtClean="0"/>
              <a:t>100</a:t>
            </a:r>
            <a:r>
              <a:rPr kumimoji="1" lang="ja-JP" altLang="en-US" dirty="0" smtClean="0"/>
              <a:t>回繰り返して学習しました。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また提案手法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である人の知識を適用した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は、入出力のインターフェイスを画像認識で実装し、連鎖を発動するための閾値をスコア</a:t>
            </a:r>
            <a:r>
              <a:rPr kumimoji="1" lang="en-US" altLang="ja-JP" dirty="0" smtClean="0"/>
              <a:t>2100</a:t>
            </a:r>
            <a:r>
              <a:rPr kumimoji="1" lang="ja-JP" altLang="en-US" dirty="0" smtClean="0"/>
              <a:t>点に設定しました。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つの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を、それぞれゲーム内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の「のほほ」と</a:t>
            </a:r>
            <a:r>
              <a:rPr kumimoji="1" lang="ja-JP" altLang="en-US" dirty="0" smtClean="0"/>
              <a:t>対戦させました。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「のほほ」は、</a:t>
            </a:r>
            <a:r>
              <a:rPr kumimoji="1" lang="ja-JP" altLang="en-US" dirty="0" smtClean="0"/>
              <a:t>画像のように右端にぷよを積んで、まぐれによる連鎖を狙うアルゴリズムです。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733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[6:00]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それぞれの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で「のほほ」との対戦を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試合行いました。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右には、学習した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とゲーム内の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との対戦の模様を示しました。左側の</a:t>
            </a:r>
            <a:r>
              <a:rPr kumimoji="1" lang="en-US" altLang="ja-JP" dirty="0" smtClean="0"/>
              <a:t>1P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、右側の</a:t>
            </a:r>
            <a:r>
              <a:rPr kumimoji="1" lang="en-US" altLang="ja-JP" dirty="0" smtClean="0"/>
              <a:t>2P</a:t>
            </a:r>
            <a:r>
              <a:rPr kumimoji="1" lang="ja-JP" altLang="en-US" dirty="0" smtClean="0"/>
              <a:t>が「のほほ」となっています。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側がなぜ、このような動きをしているのか解釈することは、困難です。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その勝敗と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試合当たりの平均スコアがこちらです。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勝に留まったのに対し、人の知識を適用した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24</a:t>
            </a:r>
            <a:r>
              <a:rPr kumimoji="1" lang="ja-JP" altLang="en-US" dirty="0" smtClean="0"/>
              <a:t>勝できています。スコアについても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の方が低く、</a:t>
            </a:r>
            <a:r>
              <a:rPr kumimoji="1" lang="ja-JP" altLang="en-US" dirty="0" smtClean="0"/>
              <a:t>人の知識を適用した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が優れていたと結論づけられます。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4C365-D419-44FD-963D-B47B753939A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39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96B-A222-184E-8201-99B1BA05008E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16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8040-4714-B741-80A9-78A126DA2E8F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555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F655-2EBF-E443-89F2-2E0F3D68D5DC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75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FB98-C18A-784C-BA79-D06F84602184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83262" y="115094"/>
            <a:ext cx="2743200" cy="365125"/>
          </a:xfrm>
        </p:spPr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r>
              <a:rPr kumimoji="1" lang="en-US" altLang="ja-JP" dirty="0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846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6C36-F7E6-254D-BB0C-D83411A17C89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26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93B3-5CDC-AA41-8C1F-DA719A209128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30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D424-FF99-3D40-A97A-99D060A77F28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4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B70C-FB38-9942-BB02-074EA255C20E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90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4BD4-0128-654B-8A34-198FB5849719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26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1688-3052-9840-B907-6BBC1A1BD9BF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54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605-B85F-CC4B-85C9-A10BD3C15D46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7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93886-B043-AF43-B50F-048B8970E4EF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bg-BG" altLang="ja-JP" smtClean="0"/>
              <a:t>/ 9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A89C9-EF1C-CD48-A4BB-4CDDEE7482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05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80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5309" y="1122363"/>
            <a:ext cx="11046373" cy="238760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対戦型パズルゲームにおける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機械学習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と人間の知識を用いた</a:t>
            </a:r>
            <a:r>
              <a:rPr lang="en-US" altLang="ja-JP" dirty="0" smtClean="0"/>
              <a:t>AI</a:t>
            </a:r>
            <a:r>
              <a:rPr lang="ja-JP" altLang="en-US" dirty="0" smtClean="0"/>
              <a:t>の比較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728161"/>
            <a:ext cx="9144000" cy="2630596"/>
          </a:xfrm>
        </p:spPr>
        <p:txBody>
          <a:bodyPr/>
          <a:lstStyle/>
          <a:p>
            <a:r>
              <a:rPr kumimoji="1" lang="ja-JP" altLang="en-US" dirty="0" smtClean="0"/>
              <a:t>電気通信大学　情報理工学部</a:t>
            </a:r>
            <a:r>
              <a:rPr lang="ja-JP" altLang="en-US" dirty="0" smtClean="0"/>
              <a:t>　卒業論文発表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総合情報学科　メディア情報学コース</a:t>
            </a:r>
            <a:endParaRPr kumimoji="1" lang="en-US" altLang="ja-JP" dirty="0" smtClean="0"/>
          </a:p>
          <a:p>
            <a:r>
              <a:rPr lang="ja-JP" altLang="en-US" sz="2800" dirty="0"/>
              <a:t>橋山研究室</a:t>
            </a:r>
            <a:endParaRPr lang="en-US" altLang="ja-JP" sz="2800" dirty="0"/>
          </a:p>
          <a:p>
            <a:r>
              <a:rPr kumimoji="1" lang="en-US" altLang="ja-JP" sz="1800" dirty="0" smtClean="0"/>
              <a:t>1310163 </a:t>
            </a:r>
          </a:p>
          <a:p>
            <a:r>
              <a:rPr kumimoji="1" lang="ja-JP" altLang="en-US" sz="4000" dirty="0" smtClean="0"/>
              <a:t>柴澤弘樹</a:t>
            </a:r>
            <a:endParaRPr kumimoji="1" lang="en-US" altLang="ja-JP" sz="4000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75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990600" y="2757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/>
              <a:t>結果のまとめ</a:t>
            </a:r>
            <a:endParaRPr lang="ja-JP" alt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712" y="1743910"/>
            <a:ext cx="10515600" cy="41626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機械学習</a:t>
            </a:r>
            <a:r>
              <a:rPr lang="en-US" altLang="ja-JP" sz="3200" dirty="0" smtClean="0"/>
              <a:t>AI</a:t>
            </a:r>
            <a:r>
              <a:rPr lang="ja-JP" altLang="en-US" sz="3200" dirty="0" smtClean="0"/>
              <a:t>（</a:t>
            </a:r>
            <a:r>
              <a:rPr lang="en-US" altLang="ja-JP" sz="3200" dirty="0" smtClean="0"/>
              <a:t>DQN</a:t>
            </a:r>
            <a:r>
              <a:rPr lang="ja-JP" altLang="en-US" sz="3200" dirty="0" smtClean="0"/>
              <a:t>）</a:t>
            </a:r>
            <a:endParaRPr lang="en-US" altLang="ja-JP" sz="32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事前</a:t>
            </a:r>
            <a:r>
              <a:rPr lang="ja-JP" altLang="en-US" sz="2800" dirty="0" smtClean="0"/>
              <a:t>知識</a:t>
            </a:r>
            <a:r>
              <a:rPr lang="ja-JP" altLang="en-US" sz="2800" dirty="0" smtClean="0"/>
              <a:t>不要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/>
              <a:t> </a:t>
            </a:r>
            <a:r>
              <a:rPr lang="ja-JP" altLang="en-US" sz="2800" dirty="0" smtClean="0"/>
              <a:t>弱い、ルールの解釈が困難、改善方針が不明</a:t>
            </a:r>
            <a:endParaRPr lang="en-US" altLang="ja-JP" sz="2800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人の知識を適用した</a:t>
            </a:r>
            <a:r>
              <a:rPr lang="en-US" altLang="ja-JP" sz="3200" dirty="0" smtClean="0"/>
              <a:t>AI</a:t>
            </a:r>
            <a:endParaRPr lang="en-US" altLang="ja-JP" sz="32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強い、ルールの解釈が容易、結果の再利用が可能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知識の</a:t>
            </a:r>
            <a:r>
              <a:rPr lang="ja-JP" altLang="en-US" sz="2800" dirty="0" smtClean="0"/>
              <a:t>ルール化</a:t>
            </a:r>
            <a:r>
              <a:rPr lang="ja-JP" altLang="en-US" sz="2800" dirty="0" smtClean="0"/>
              <a:t>に手間</a:t>
            </a:r>
            <a:endParaRPr lang="en-US" altLang="ja-JP" sz="2800" dirty="0"/>
          </a:p>
        </p:txBody>
      </p:sp>
      <p:sp>
        <p:nvSpPr>
          <p:cNvPr id="10" name="右矢印 9"/>
          <p:cNvSpPr/>
          <p:nvPr/>
        </p:nvSpPr>
        <p:spPr>
          <a:xfrm>
            <a:off x="1648429" y="5728175"/>
            <a:ext cx="1342663" cy="982416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/>
              <a:t>今後</a:t>
            </a:r>
            <a:endParaRPr kumimoji="1" lang="ja-JP" altLang="en-US" sz="320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52487" y="5929301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機械</a:t>
            </a:r>
            <a:r>
              <a:rPr kumimoji="1" lang="ja-JP" altLang="en-US" sz="3200" smtClean="0"/>
              <a:t>学習と知識の組み合わせを検討</a:t>
            </a:r>
            <a:endParaRPr kumimoji="1" lang="ja-JP" altLang="en-US" sz="320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21645" y="546005"/>
            <a:ext cx="585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2400" dirty="0" smtClean="0"/>
              <a:t>人の知識を適用した</a:t>
            </a:r>
            <a:r>
              <a:rPr lang="en-US" altLang="ja-JP" sz="2400" dirty="0" smtClean="0"/>
              <a:t>AI</a:t>
            </a:r>
            <a:r>
              <a:rPr lang="ja-JP" altLang="en-US" sz="2400" dirty="0" smtClean="0"/>
              <a:t>の対戦模様</a:t>
            </a:r>
            <a:endParaRPr kumimoji="1" lang="ja-JP" altLang="en-US" sz="2400" dirty="0"/>
          </a:p>
        </p:txBody>
      </p:sp>
      <p:pic>
        <p:nvPicPr>
          <p:cNvPr id="17" name="humanKaidan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8454" y="1049779"/>
            <a:ext cx="3833935" cy="3354693"/>
          </a:xfrm>
          <a:prstGeom prst="rect">
            <a:avLst/>
          </a:prstGeom>
        </p:spPr>
      </p:pic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9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12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6" y="1396314"/>
            <a:ext cx="3584561" cy="5461686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1235" y="167415"/>
            <a:ext cx="11637901" cy="1325563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補足：ぷよぷよのフィールド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 smtClean="0"/>
              <a:t>	</a:t>
            </a:r>
            <a:r>
              <a:rPr lang="ja-JP" altLang="en-US" dirty="0" smtClean="0"/>
              <a:t>　</a:t>
            </a:r>
            <a:r>
              <a:rPr lang="en-US" altLang="ja-JP" dirty="0" smtClean="0"/>
              <a:t> </a:t>
            </a:r>
            <a:r>
              <a:rPr lang="ja-JP" altLang="en-US" dirty="0" smtClean="0"/>
              <a:t>　　　　　　　　　</a:t>
            </a:r>
            <a:r>
              <a:rPr kumimoji="1" lang="ja-JP" altLang="en-US" dirty="0" smtClean="0"/>
              <a:t>連鎖構築の難しさ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10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t="66756"/>
          <a:stretch/>
        </p:blipFill>
        <p:spPr>
          <a:xfrm>
            <a:off x="6381853" y="1642621"/>
            <a:ext cx="5447284" cy="11178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1" t="17857" r="77" b="46"/>
          <a:stretch/>
        </p:blipFill>
        <p:spPr>
          <a:xfrm>
            <a:off x="4647617" y="3138355"/>
            <a:ext cx="1734236" cy="285420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9" t="27475" r="32829"/>
          <a:stretch/>
        </p:blipFill>
        <p:spPr>
          <a:xfrm>
            <a:off x="6867929" y="3303059"/>
            <a:ext cx="1841157" cy="268950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4" r="70502"/>
          <a:stretch/>
        </p:blipFill>
        <p:spPr>
          <a:xfrm>
            <a:off x="9283262" y="3138355"/>
            <a:ext cx="1869389" cy="2905402"/>
          </a:xfrm>
          <a:prstGeom prst="rect">
            <a:avLst/>
          </a:prstGeom>
        </p:spPr>
      </p:pic>
      <p:cxnSp>
        <p:nvCxnSpPr>
          <p:cNvPr id="12" name="直線コネクタ 11"/>
          <p:cNvCxnSpPr/>
          <p:nvPr/>
        </p:nvCxnSpPr>
        <p:spPr>
          <a:xfrm>
            <a:off x="3966519" y="1000897"/>
            <a:ext cx="0" cy="5449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654292" y="1964661"/>
            <a:ext cx="206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smtClean="0"/>
              <a:t>同形異色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44730" y="5930776"/>
            <a:ext cx="206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smtClean="0"/>
              <a:t>置き場なし</a:t>
            </a:r>
            <a:endParaRPr kumimoji="1" lang="ja-JP" altLang="en-US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781434" y="5967847"/>
            <a:ext cx="206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smtClean="0"/>
              <a:t>途中消し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089072" y="6006570"/>
            <a:ext cx="206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/>
              <a:t>組み合わせ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6307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86529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DQN: Deep </a:t>
            </a:r>
            <a:r>
              <a:rPr kumimoji="1" lang="en-US" altLang="ja-JP" dirty="0" smtClean="0"/>
              <a:t>Q-Learning</a:t>
            </a:r>
            <a:r>
              <a:rPr kumimoji="1" lang="en-US" altLang="ja-JP" baseline="30000" dirty="0" smtClean="0"/>
              <a:t>[5]</a:t>
            </a:r>
            <a:endParaRPr kumimoji="1" lang="ja-JP" alt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232885"/>
              </a:xfrm>
            </p:spPr>
            <p:txBody>
              <a:bodyPr/>
              <a:lstStyle/>
              <a:p>
                <a:r>
                  <a:rPr kumimoji="1" lang="en-US" altLang="ja-JP" dirty="0" smtClean="0"/>
                  <a:t>Q</a:t>
                </a:r>
                <a:r>
                  <a:rPr kumimoji="1" lang="ja-JP" altLang="en-US" dirty="0" smtClean="0"/>
                  <a:t>学習における</a:t>
                </a:r>
                <a:r>
                  <a:rPr kumimoji="1" lang="en-US" altLang="ja-JP" dirty="0" smtClean="0"/>
                  <a:t>Q</a:t>
                </a:r>
                <a:r>
                  <a:rPr lang="ja-JP" altLang="en-US" dirty="0" smtClean="0"/>
                  <a:t>値</a:t>
                </a:r>
                <a:r>
                  <a:rPr kumimoji="1" lang="ja-JP" altLang="en-US" dirty="0" smtClean="0"/>
                  <a:t>をディープラーニングで学習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dirty="0" smtClean="0"/>
                  <a:t>の更新式</a:t>
                </a:r>
                <a:endParaRPr lang="en-US" altLang="ja-JP" dirty="0" smtClean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232885"/>
              </a:xfrm>
              <a:blipFill rotWithShape="1">
                <a:blip r:embed="rId2"/>
                <a:stretch>
                  <a:fillRect l="-1043" t="-7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/>
              <p:cNvSpPr txBox="1">
                <a:spLocks/>
              </p:cNvSpPr>
              <p:nvPr/>
            </p:nvSpPr>
            <p:spPr>
              <a:xfrm>
                <a:off x="3794234" y="3650559"/>
                <a:ext cx="8878619" cy="11582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ja-JP" sz="2400" dirty="0" smtClean="0"/>
                  <a:t>:</a:t>
                </a:r>
                <a:r>
                  <a:rPr lang="ja-JP" altLang="en-US" sz="2400" dirty="0" smtClean="0"/>
                  <a:t>時刻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ja-JP" sz="2400" dirty="0" smtClean="0"/>
                  <a:t>:</a:t>
                </a:r>
                <a:r>
                  <a:rPr lang="ja-JP" altLang="en-US" sz="2400" dirty="0" smtClean="0"/>
                  <a:t>学習係数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ja-JP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ja-JP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ja-JP" alt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</m:t>
                    </m:r>
                  </m:oMath>
                </a14:m>
                <a:r>
                  <a:rPr lang="ja-JP" altLang="en-US" sz="2400" dirty="0" smtClean="0"/>
                  <a:t>で得た報酬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ja-JP" sz="2400" dirty="0" smtClean="0"/>
                  <a:t>: </a:t>
                </a:r>
                <a:r>
                  <a:rPr lang="ja-JP" altLang="en-US" sz="2400" dirty="0" smtClean="0"/>
                  <a:t>割引係数</a:t>
                </a:r>
                <a:r>
                  <a:rPr lang="en-US" altLang="ja-JP" sz="2400" dirty="0" smtClean="0"/>
                  <a:t>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ja-JP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ja-JP" sz="2400" b="0" i="1" smtClean="0">
                        <a:latin typeface="Cambria Math" charset="0"/>
                      </a:rPr>
                      <m:t>:</m:t>
                    </m:r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での状態</a:t>
                </a:r>
                <a:r>
                  <a:rPr lang="en-US" altLang="ja-JP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lang="ja-JP" altLang="en-US" sz="2400" dirty="0" smtClean="0"/>
                  <a:t>での行動</a:t>
                </a:r>
                <a:endParaRPr lang="en-US" altLang="ja-JP" sz="2400" dirty="0" smtClean="0"/>
              </a:p>
              <a:p>
                <a:pPr marL="0" indent="0">
                  <a:buNone/>
                </a:pPr>
                <a:endParaRPr lang="ja-JP" altLang="en-US" sz="2400" dirty="0"/>
              </a:p>
            </p:txBody>
          </p:sp>
        </mc:Choice>
        <mc:Fallback xmlns="">
          <p:sp>
            <p:nvSpPr>
              <p:cNvPr id="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34" y="3650559"/>
                <a:ext cx="8878619" cy="1158273"/>
              </a:xfrm>
              <a:prstGeom prst="rect">
                <a:avLst/>
              </a:prstGeom>
              <a:blipFill rotWithShape="0">
                <a:blip r:embed="rId3"/>
                <a:stretch>
                  <a:fillRect t="-44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502975" y="2883278"/>
                <a:ext cx="9942787" cy="577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ja-JP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d>
                        <m:dPr>
                          <m:ctrlPr>
                            <a:rPr lang="is-I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ja-JP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2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ja-JP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ja-JP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altLang="ja-JP" sz="2400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ja-JP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ja-JP" sz="240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altLang="ja-JP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975" y="2883278"/>
                <a:ext cx="9942787" cy="5775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コネクタ 6"/>
          <p:cNvCxnSpPr/>
          <p:nvPr/>
        </p:nvCxnSpPr>
        <p:spPr>
          <a:xfrm flipV="1">
            <a:off x="325821" y="6053959"/>
            <a:ext cx="11317014" cy="3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68165" y="6167546"/>
            <a:ext cx="9350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[5]</a:t>
            </a:r>
            <a:r>
              <a:rPr lang="en-US" altLang="ja-JP" dirty="0" smtClean="0"/>
              <a:t> </a:t>
            </a:r>
            <a:r>
              <a:rPr lang="en-US" altLang="ja-JP" dirty="0" err="1"/>
              <a:t>Volodymyr</a:t>
            </a:r>
            <a:r>
              <a:rPr lang="en-US" altLang="ja-JP" dirty="0"/>
              <a:t> </a:t>
            </a:r>
            <a:r>
              <a:rPr lang="en-US" altLang="ja-JP" dirty="0" err="1"/>
              <a:t>Mnih</a:t>
            </a:r>
            <a:r>
              <a:rPr lang="en-US" altLang="ja-JP" dirty="0"/>
              <a:t> et al. Human-level control through deep </a:t>
            </a:r>
            <a:r>
              <a:rPr lang="en-US" altLang="ja-JP" dirty="0" smtClean="0"/>
              <a:t>rein-</a:t>
            </a:r>
            <a:r>
              <a:rPr lang="en-US" altLang="ja-JP" dirty="0" err="1" smtClean="0"/>
              <a:t>forcement</a:t>
            </a:r>
            <a:r>
              <a:rPr lang="en-US" altLang="ja-JP" dirty="0" smtClean="0"/>
              <a:t> </a:t>
            </a:r>
            <a:r>
              <a:rPr lang="en-US" altLang="ja-JP" dirty="0"/>
              <a:t>learning. </a:t>
            </a:r>
            <a:endParaRPr lang="en-US" altLang="ja-JP" dirty="0" smtClean="0"/>
          </a:p>
          <a:p>
            <a:r>
              <a:rPr lang="en-US" altLang="ja-JP" i="1" dirty="0" smtClean="0"/>
              <a:t>      Nature</a:t>
            </a:r>
            <a:r>
              <a:rPr lang="en-US" altLang="ja-JP" dirty="0"/>
              <a:t>, Vol. 518, No. 7540, pp. 529–533, 02 2015. </a:t>
            </a:r>
            <a:endParaRPr lang="en-US" altLang="ja-JP" dirty="0" smtClean="0">
              <a:effectLst/>
            </a:endParaRPr>
          </a:p>
          <a:p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コンテンツ プレースホルダー 2"/>
              <p:cNvSpPr txBox="1">
                <a:spLocks/>
              </p:cNvSpPr>
              <p:nvPr/>
            </p:nvSpPr>
            <p:spPr>
              <a:xfrm>
                <a:off x="838200" y="4852605"/>
                <a:ext cx="10515600" cy="1314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dirty="0" smtClean="0"/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dirty="0" smtClean="0"/>
                  <a:t>：ゲーム画像</a:t>
                </a:r>
                <a:r>
                  <a:rPr lang="en-US" altLang="ja-JP" dirty="0" smtClean="0"/>
                  <a:t>4</a:t>
                </a:r>
                <a:r>
                  <a:rPr lang="ja-JP" altLang="en-US" dirty="0" smtClean="0"/>
                  <a:t>フレーム分</a:t>
                </a:r>
                <a:endParaRPr lang="en-US" altLang="ja-JP" dirty="0" smtClean="0"/>
              </a:p>
              <a:p>
                <a:r>
                  <a:rPr lang="ja-JP" altLang="en-US" dirty="0" smtClean="0"/>
                  <a:t>報酬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ja-JP" dirty="0" smtClean="0"/>
                  <a:t>: (</a:t>
                </a:r>
                <a:r>
                  <a:rPr lang="ja-JP" altLang="en-US" dirty="0" smtClean="0"/>
                  <a:t>自スコア</a:t>
                </a:r>
                <a:r>
                  <a:rPr lang="en-US" altLang="ja-JP" dirty="0" smtClean="0"/>
                  <a:t>-</a:t>
                </a:r>
                <a:r>
                  <a:rPr lang="ja-JP" altLang="en-US" dirty="0" smtClean="0"/>
                  <a:t>相手スコア</a:t>
                </a:r>
                <a:r>
                  <a:rPr lang="en-US" altLang="ja-JP" dirty="0" smtClean="0"/>
                  <a:t>)</a:t>
                </a:r>
                <a:r>
                  <a:rPr lang="ja-JP" altLang="en-US" dirty="0" smtClean="0"/>
                  <a:t>の変化</a:t>
                </a:r>
                <a:endParaRPr lang="ja-JP" altLang="en-US" dirty="0"/>
              </a:p>
            </p:txBody>
          </p:sp>
        </mc:Choice>
        <mc:Fallback>
          <p:sp>
            <p:nvSpPr>
              <p:cNvPr id="14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2605"/>
                <a:ext cx="10515600" cy="1314941"/>
              </a:xfrm>
              <a:prstGeom prst="rect">
                <a:avLst/>
              </a:prstGeom>
              <a:blipFill rotWithShape="0">
                <a:blip r:embed="rId5"/>
                <a:stretch>
                  <a:fillRect l="-1043" t="-7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11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01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人の知識の適用範囲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" b="5657"/>
          <a:stretch/>
        </p:blipFill>
        <p:spPr>
          <a:xfrm>
            <a:off x="556054" y="1516706"/>
            <a:ext cx="6599404" cy="494587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12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6870356" y="3361037"/>
            <a:ext cx="5436974" cy="3262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chemeClr val="accent2"/>
                </a:solidFill>
              </a:rPr>
              <a:t>序盤</a:t>
            </a:r>
            <a:r>
              <a:rPr lang="ja-JP" altLang="en-US" dirty="0"/>
              <a:t>（</a:t>
            </a:r>
            <a:r>
              <a:rPr lang="en-US" altLang="ja-JP" dirty="0"/>
              <a:t>4</a:t>
            </a:r>
            <a:r>
              <a:rPr lang="ja-JP" altLang="en-US" dirty="0"/>
              <a:t>手目から</a:t>
            </a:r>
            <a:r>
              <a:rPr lang="en-US" altLang="ja-JP" dirty="0"/>
              <a:t>14</a:t>
            </a:r>
            <a:r>
              <a:rPr lang="ja-JP" altLang="en-US" dirty="0"/>
              <a:t>手目）に差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候補手が限られるほど連鎖大？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各手数でシミュレーション</a:t>
            </a:r>
            <a:endParaRPr lang="en-US" altLang="ja-JP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>
                <a:solidFill>
                  <a:srgbClr val="C00000"/>
                </a:solidFill>
              </a:rPr>
              <a:t>　</a:t>
            </a:r>
            <a:r>
              <a:rPr lang="ja-JP" altLang="en-US" dirty="0" smtClean="0">
                <a:solidFill>
                  <a:srgbClr val="C00000"/>
                </a:solidFill>
              </a:rPr>
              <a:t>　　</a:t>
            </a:r>
            <a:r>
              <a:rPr lang="en-US" altLang="ja-JP" dirty="0" smtClean="0">
                <a:solidFill>
                  <a:srgbClr val="C00000"/>
                </a:solidFill>
              </a:rPr>
              <a:t>6</a:t>
            </a:r>
            <a:r>
              <a:rPr lang="ja-JP" altLang="en-US" dirty="0" smtClean="0">
                <a:solidFill>
                  <a:srgbClr val="C00000"/>
                </a:solidFill>
              </a:rPr>
              <a:t>手</a:t>
            </a:r>
            <a:r>
              <a:rPr lang="ja-JP" altLang="en-US" dirty="0" smtClean="0"/>
              <a:t>が最も良かった</a:t>
            </a:r>
            <a:endParaRPr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581665" y="5906530"/>
            <a:ext cx="172994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56489"/>
              </p:ext>
            </p:extLst>
          </p:nvPr>
        </p:nvGraphicFramePr>
        <p:xfrm>
          <a:off x="6870356" y="1061740"/>
          <a:ext cx="1625600" cy="1767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 smtClean="0"/>
                        <a:t>平均連鎖数</a:t>
                      </a:r>
                      <a:endParaRPr kumimoji="1" lang="ja-JP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5.96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8.10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8.36</a:t>
                      </a:r>
                      <a:endParaRPr kumimoji="1" lang="ja-JP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テキスト ボックス 13"/>
          <p:cNvSpPr txBox="1"/>
          <p:nvPr/>
        </p:nvSpPr>
        <p:spPr>
          <a:xfrm>
            <a:off x="165538" y="1516706"/>
            <a:ext cx="444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候</a:t>
            </a:r>
            <a:endParaRPr kumimoji="1" lang="en-US" altLang="ja-JP" dirty="0" smtClean="0"/>
          </a:p>
          <a:p>
            <a:r>
              <a:rPr kumimoji="1" lang="ja-JP" altLang="en-US" dirty="0" smtClean="0"/>
              <a:t>補</a:t>
            </a:r>
            <a:endParaRPr kumimoji="1" lang="en-US" altLang="ja-JP" dirty="0" smtClean="0"/>
          </a:p>
          <a:p>
            <a:r>
              <a:rPr kumimoji="1" lang="ja-JP" altLang="en-US" dirty="0" smtClean="0"/>
              <a:t>手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数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620531" y="6464820"/>
            <a:ext cx="840260" cy="36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手数</a:t>
            </a:r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>
            <a:off x="7328820" y="5848333"/>
            <a:ext cx="538436" cy="39541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下矢印 16"/>
          <p:cNvSpPr/>
          <p:nvPr/>
        </p:nvSpPr>
        <p:spPr>
          <a:xfrm>
            <a:off x="8723870" y="1690687"/>
            <a:ext cx="321276" cy="916589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082216" y="2404501"/>
            <a:ext cx="50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smtClean="0"/>
              <a:t>大</a:t>
            </a:r>
            <a:endParaRPr kumimoji="1" lang="ja-JP" altLang="en-US" sz="240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098692" y="1338494"/>
            <a:ext cx="50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smtClean="0"/>
              <a:t>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4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背景：ゲーム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の現状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8830" y="1760683"/>
            <a:ext cx="10515600" cy="1639614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AI</a:t>
            </a:r>
            <a:r>
              <a:rPr kumimoji="1" lang="ja-JP" altLang="en-US" sz="3200" dirty="0" smtClean="0"/>
              <a:t>がプロの人間プレイヤーに勝つ</a:t>
            </a:r>
            <a:endParaRPr kumimoji="1" lang="en-US" altLang="ja-JP" sz="3200" dirty="0" smtClean="0"/>
          </a:p>
          <a:p>
            <a:pPr lvl="1"/>
            <a:r>
              <a:rPr kumimoji="1" lang="en-US" altLang="ja-JP" sz="2800" dirty="0" err="1" smtClean="0"/>
              <a:t>AlphaGo</a:t>
            </a:r>
            <a:r>
              <a:rPr kumimoji="1" lang="en-US" altLang="ja-JP" sz="2800" dirty="0" smtClean="0"/>
              <a:t>……</a:t>
            </a:r>
            <a:r>
              <a:rPr lang="ja-JP" altLang="en-US" sz="2800" dirty="0" smtClean="0"/>
              <a:t>囲碁</a:t>
            </a:r>
            <a:endParaRPr kumimoji="1" lang="en-US" altLang="ja-JP" sz="2800" dirty="0" smtClean="0"/>
          </a:p>
          <a:p>
            <a:pPr lvl="1"/>
            <a:r>
              <a:rPr lang="en-US" altLang="ja-JP" sz="2800" dirty="0" smtClean="0"/>
              <a:t>Deep Q-Learning(DQN)……</a:t>
            </a:r>
            <a:r>
              <a:rPr lang="en-US" altLang="ja-JP" sz="2800" dirty="0" smtClean="0"/>
              <a:t>Atari 2600</a:t>
            </a:r>
            <a:r>
              <a:rPr lang="ja-JP" altLang="en-US" sz="2800" dirty="0" smtClean="0"/>
              <a:t>ゲームの</a:t>
            </a:r>
            <a:r>
              <a:rPr lang="en-US" altLang="ja-JP" sz="2800" dirty="0" smtClean="0"/>
              <a:t>29</a:t>
            </a:r>
            <a:r>
              <a:rPr lang="ja-JP" altLang="en-US" sz="2800" dirty="0" smtClean="0"/>
              <a:t>種類</a:t>
            </a:r>
            <a:endParaRPr lang="en-US" altLang="ja-JP" sz="2800" dirty="0" smtClean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2054884" y="4882611"/>
            <a:ext cx="7183701" cy="1839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08000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内部処理がブラックボックス</a:t>
            </a:r>
            <a:endParaRPr lang="en-US" altLang="ja-JP" dirty="0"/>
          </a:p>
          <a:p>
            <a:r>
              <a:rPr lang="ja-JP" altLang="en-US" dirty="0" smtClean="0"/>
              <a:t>処理、挙動の解釈が難しい</a:t>
            </a:r>
            <a:endParaRPr lang="en-US" altLang="ja-JP" dirty="0" smtClean="0"/>
          </a:p>
          <a:p>
            <a:r>
              <a:rPr lang="ja-JP" altLang="en-US" dirty="0" smtClean="0"/>
              <a:t>学習結果の再利用が難しい</a:t>
            </a:r>
            <a:endParaRPr lang="en-US" altLang="ja-JP" dirty="0" smtClean="0"/>
          </a:p>
        </p:txBody>
      </p:sp>
      <p:sp>
        <p:nvSpPr>
          <p:cNvPr id="6" name="円/楕円 5"/>
          <p:cNvSpPr/>
          <p:nvPr/>
        </p:nvSpPr>
        <p:spPr>
          <a:xfrm>
            <a:off x="1035382" y="4478788"/>
            <a:ext cx="2039007" cy="882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/>
              <a:t>問題</a:t>
            </a:r>
            <a:endParaRPr kumimoji="1" lang="ja-JP" altLang="en-US" sz="3200"/>
          </a:p>
        </p:txBody>
      </p:sp>
      <p:sp>
        <p:nvSpPr>
          <p:cNvPr id="8" name="曲折矢印 7"/>
          <p:cNvSpPr/>
          <p:nvPr/>
        </p:nvSpPr>
        <p:spPr>
          <a:xfrm rot="16200000">
            <a:off x="1183079" y="3161928"/>
            <a:ext cx="875506" cy="1030157"/>
          </a:xfrm>
          <a:prstGeom prst="bentArrow">
            <a:avLst>
              <a:gd name="adj1" fmla="val 28602"/>
              <a:gd name="adj2" fmla="val 37605"/>
              <a:gd name="adj3" fmla="val 43008"/>
              <a:gd name="adj4" fmla="val 3774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374851" y="3708537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smtClean="0"/>
              <a:t>機械学習（ディープラーニング）の発展</a:t>
            </a:r>
            <a:endParaRPr lang="en-US" altLang="ja-JP" sz="2800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15" y="156040"/>
            <a:ext cx="3789824" cy="2453911"/>
          </a:xfrm>
          <a:prstGeom prst="rect">
            <a:avLst/>
          </a:prstGeom>
        </p:spPr>
      </p:pic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1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658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46715"/>
            <a:ext cx="10515600" cy="41626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機械学習</a:t>
            </a:r>
            <a:r>
              <a:rPr lang="en-US" altLang="ja-JP" sz="3200" dirty="0" smtClean="0"/>
              <a:t>AI</a:t>
            </a: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強い、事前知識不要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学習結果の解釈が難しい</a:t>
            </a:r>
            <a:endParaRPr lang="en-US" altLang="ja-JP" sz="2800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ja-JP" altLang="en-US" sz="3200" dirty="0" smtClean="0"/>
              <a:t>ルールベース</a:t>
            </a:r>
            <a:r>
              <a:rPr lang="en-US" altLang="ja-JP" sz="3200" dirty="0" smtClean="0"/>
              <a:t>AI</a:t>
            </a:r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◯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処理の解釈、改良が容易</a:t>
            </a:r>
            <a:endParaRPr lang="en-US" altLang="ja-JP" sz="2800" dirty="0" smtClean="0"/>
          </a:p>
          <a:p>
            <a:pPr marL="457200" lvl="1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ja-JP" sz="2800" dirty="0" smtClean="0">
                <a:solidFill>
                  <a:srgbClr val="0070C0"/>
                </a:solidFill>
              </a:rPr>
              <a:t>×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知識のルール化が難しい</a:t>
            </a:r>
            <a:endParaRPr lang="en-US" altLang="ja-JP" sz="28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599996" y="5609359"/>
            <a:ext cx="6992007" cy="9091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ja-JP" sz="3200" dirty="0" smtClean="0"/>
              <a:t>2</a:t>
            </a:r>
            <a:r>
              <a:rPr lang="ja-JP" altLang="en-US" sz="3200" dirty="0" smtClean="0"/>
              <a:t>つの手法を比較、検討</a:t>
            </a:r>
            <a:endParaRPr lang="en-US" altLang="ja-JP" sz="3200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2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608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ぷよぷよ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56330" y="1248632"/>
            <a:ext cx="6344283" cy="2304796"/>
          </a:xfrm>
        </p:spPr>
        <p:txBody>
          <a:bodyPr>
            <a:noAutofit/>
          </a:bodyPr>
          <a:lstStyle/>
          <a:p>
            <a:r>
              <a:rPr lang="ja-JP" altLang="en-US" sz="3200" dirty="0" smtClean="0">
                <a:solidFill>
                  <a:srgbClr val="FF0000"/>
                </a:solidFill>
              </a:rPr>
              <a:t>連鎖</a:t>
            </a:r>
            <a:r>
              <a:rPr lang="ja-JP" altLang="en-US" sz="3200" dirty="0" smtClean="0"/>
              <a:t>：「ぷよ」を連続で消去</a:t>
            </a:r>
            <a:endParaRPr lang="en-US" altLang="ja-JP" sz="3200" dirty="0" smtClean="0"/>
          </a:p>
          <a:p>
            <a:r>
              <a:rPr lang="ja-JP" altLang="en-US" sz="3200" dirty="0" smtClean="0"/>
              <a:t>連鎖　　スコア　　相手の妨害</a:t>
            </a:r>
            <a:endParaRPr lang="en-US" altLang="ja-JP" sz="3200" dirty="0" smtClean="0"/>
          </a:p>
          <a:p>
            <a:r>
              <a:rPr lang="ja-JP" altLang="en-US" sz="3200" dirty="0" smtClean="0"/>
              <a:t>大連鎖が勝利へ</a:t>
            </a:r>
            <a:endParaRPr lang="en-US" altLang="ja-JP" sz="3200" dirty="0" smtClean="0"/>
          </a:p>
          <a:p>
            <a:r>
              <a:rPr lang="ja-JP" altLang="en-US" sz="3200" u="sng" dirty="0" smtClean="0"/>
              <a:t>先読み、長期的視点の必要性</a:t>
            </a:r>
            <a:endParaRPr lang="en-US" altLang="ja-JP" sz="3200" u="sng" dirty="0"/>
          </a:p>
        </p:txBody>
      </p:sp>
      <p:pic>
        <p:nvPicPr>
          <p:cNvPr id="1037" name="Picture 13" descr="G:\Document\lab\h28_soturon\happyou\anime\anime_blac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68" y="1463830"/>
            <a:ext cx="4352739" cy="54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矢印 10"/>
          <p:cNvSpPr/>
          <p:nvPr/>
        </p:nvSpPr>
        <p:spPr>
          <a:xfrm>
            <a:off x="6205920" y="1835578"/>
            <a:ext cx="498764" cy="429491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8193174" y="1835578"/>
            <a:ext cx="498764" cy="429491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9" name="グラフ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2698771"/>
              </p:ext>
            </p:extLst>
          </p:nvPr>
        </p:nvGraphicFramePr>
        <p:xfrm>
          <a:off x="6876122" y="3787142"/>
          <a:ext cx="4974007" cy="306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390375"/>
              </p:ext>
            </p:extLst>
          </p:nvPr>
        </p:nvGraphicFramePr>
        <p:xfrm>
          <a:off x="4151455" y="3787143"/>
          <a:ext cx="2369127" cy="26561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6642"/>
                <a:gridCol w="1412485"/>
              </a:tblGrid>
              <a:tr h="37012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連鎖数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最低スコア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40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2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360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3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1000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4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2280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4840</a:t>
                      </a:r>
                      <a:endParaRPr kumimoji="1" lang="ja-JP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3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6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ポテンシャル最大化法</a:t>
            </a:r>
            <a:r>
              <a:rPr lang="en-US" altLang="ja-JP" baseline="30000" dirty="0" smtClean="0"/>
              <a:t>[1][2]</a:t>
            </a:r>
            <a:endParaRPr kumimoji="1" lang="ja-JP" altLang="en-US" baseline="30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534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見えている手のみ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（</a:t>
            </a:r>
            <a:r>
              <a:rPr kumimoji="1" lang="en-US" altLang="ja-JP" sz="3200" dirty="0" smtClean="0">
                <a:solidFill>
                  <a:srgbClr val="FF0000"/>
                </a:solidFill>
              </a:rPr>
              <a:t>3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手分）を全探索</a:t>
            </a:r>
            <a:endParaRPr kumimoji="1" lang="en-US" altLang="ja-JP" sz="3200" dirty="0" smtClean="0">
              <a:solidFill>
                <a:srgbClr val="FF0000"/>
              </a:solidFill>
            </a:endParaRPr>
          </a:p>
          <a:p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手目での消去なし</a:t>
            </a:r>
            <a:endParaRPr kumimoji="1" lang="en-US" altLang="ja-JP" sz="3200" dirty="0" smtClean="0"/>
          </a:p>
          <a:p>
            <a:r>
              <a:rPr kumimoji="1" lang="en-US" altLang="ja-JP" sz="3200" dirty="0" smtClean="0"/>
              <a:t>2, 3</a:t>
            </a:r>
            <a:r>
              <a:rPr kumimoji="1" lang="ja-JP" altLang="en-US" sz="3200" dirty="0" smtClean="0"/>
              <a:t>手目で発動する連鎖の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スコアを最大化</a:t>
            </a:r>
            <a:endParaRPr kumimoji="1" lang="en-US" altLang="ja-JP" sz="3200" dirty="0" smtClean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 flipV="1">
            <a:off x="441434" y="5465376"/>
            <a:ext cx="10804635" cy="31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152399" y="5576798"/>
            <a:ext cx="11887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effectLst/>
                <a:latin typeface="IPAexMincho" charset="0"/>
              </a:rPr>
              <a:t>[1] </a:t>
            </a:r>
            <a:r>
              <a:rPr lang="ja-JP" altLang="en-US" sz="1600" dirty="0" smtClean="0">
                <a:effectLst/>
                <a:latin typeface="IPAexMincho" charset="0"/>
              </a:rPr>
              <a:t>富沢大介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池田心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シモンビエノ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  <a:r>
              <a:rPr lang="ja-JP" altLang="en-US" sz="1600" dirty="0" smtClean="0">
                <a:effectLst/>
                <a:latin typeface="IPAexMincho" charset="0"/>
              </a:rPr>
              <a:t>落下型パズルゲームの定石形配置法とぷよぷよへの適用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  <a:r>
              <a:rPr lang="ja-JP" altLang="en-US" sz="1600" dirty="0" smtClean="0">
                <a:effectLst/>
                <a:latin typeface="IPAexMincho" charset="0"/>
              </a:rPr>
              <a:t>情報処理学会論文誌</a:t>
            </a:r>
            <a:r>
              <a:rPr lang="en-US" altLang="ja-JP" dirty="0" smtClean="0">
                <a:effectLst/>
                <a:latin typeface="NimbusRomNo9L" charset="0"/>
              </a:rPr>
              <a:t>, Vol. 53,  </a:t>
            </a:r>
          </a:p>
          <a:p>
            <a:r>
              <a:rPr lang="en-US" altLang="ja-JP" dirty="0">
                <a:latin typeface="NimbusRomNo9L" charset="0"/>
              </a:rPr>
              <a:t> </a:t>
            </a:r>
            <a:r>
              <a:rPr lang="en-US" altLang="ja-JP" dirty="0" smtClean="0">
                <a:latin typeface="NimbusRomNo9L" charset="0"/>
              </a:rPr>
              <a:t>    </a:t>
            </a:r>
            <a:r>
              <a:rPr lang="en-US" altLang="ja-JP" dirty="0" smtClean="0">
                <a:effectLst/>
                <a:latin typeface="NimbusRomNo9L" charset="0"/>
              </a:rPr>
              <a:t>No. 11, pp. 2560–2570, </a:t>
            </a:r>
            <a:r>
              <a:rPr lang="en-US" altLang="ja-JP" dirty="0" err="1" smtClean="0">
                <a:effectLst/>
                <a:latin typeface="NimbusRomNo9L" charset="0"/>
              </a:rPr>
              <a:t>nov</a:t>
            </a:r>
            <a:r>
              <a:rPr lang="en-US" altLang="ja-JP" dirty="0" smtClean="0">
                <a:effectLst/>
                <a:latin typeface="NimbusRomNo9L" charset="0"/>
              </a:rPr>
              <a:t> 2012. </a:t>
            </a:r>
            <a:endParaRPr lang="en-US" altLang="ja-JP" sz="1600" dirty="0"/>
          </a:p>
          <a:p>
            <a:r>
              <a:rPr lang="en-US" altLang="ja-JP" dirty="0" smtClean="0">
                <a:effectLst/>
                <a:latin typeface="NimbusRomNo9L" charset="0"/>
              </a:rPr>
              <a:t>[2]  </a:t>
            </a:r>
            <a:r>
              <a:rPr lang="ja-JP" altLang="en-US" sz="1600" dirty="0" smtClean="0">
                <a:effectLst/>
                <a:latin typeface="IPAexMincho" charset="0"/>
              </a:rPr>
              <a:t>大月龍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前田新一</a:t>
            </a:r>
            <a:r>
              <a:rPr lang="en-US" altLang="ja-JP" dirty="0" smtClean="0">
                <a:effectLst/>
                <a:latin typeface="NimbusRomNo9L" charset="0"/>
              </a:rPr>
              <a:t>, </a:t>
            </a:r>
            <a:r>
              <a:rPr lang="ja-JP" altLang="en-US" sz="1600" dirty="0" smtClean="0">
                <a:effectLst/>
                <a:latin typeface="IPAexMincho" charset="0"/>
              </a:rPr>
              <a:t>石井信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  <a:r>
              <a:rPr lang="ja-JP" altLang="en-US" sz="1600" dirty="0" smtClean="0">
                <a:effectLst/>
                <a:latin typeface="IPAexMincho" charset="0"/>
              </a:rPr>
              <a:t>不完全情報ゲームに対する階層化したモンテカルロ探索とそのぷよぷよへの適用</a:t>
            </a:r>
            <a:r>
              <a:rPr lang="en-US" altLang="ja-JP" dirty="0" smtClean="0">
                <a:effectLst/>
                <a:latin typeface="NimbusRomNo9L" charset="0"/>
              </a:rPr>
              <a:t>. </a:t>
            </a:r>
          </a:p>
          <a:p>
            <a:r>
              <a:rPr lang="en-US" altLang="ja-JP" sz="1600" dirty="0">
                <a:latin typeface="NimbusRomNo9L" charset="0"/>
              </a:rPr>
              <a:t> </a:t>
            </a:r>
            <a:r>
              <a:rPr lang="en-US" altLang="ja-JP" sz="1600" dirty="0" smtClean="0">
                <a:latin typeface="NimbusRomNo9L" charset="0"/>
              </a:rPr>
              <a:t>     </a:t>
            </a:r>
            <a:r>
              <a:rPr lang="ja-JP" altLang="en-US" sz="1600" dirty="0" smtClean="0">
                <a:effectLst/>
                <a:latin typeface="IPAexMincho" charset="0"/>
              </a:rPr>
              <a:t>電子情報通信学会技術研究報告</a:t>
            </a:r>
            <a:r>
              <a:rPr lang="en-US" altLang="ja-JP" dirty="0" smtClean="0">
                <a:effectLst/>
                <a:latin typeface="NimbusRomNo9L" charset="0"/>
              </a:rPr>
              <a:t>. NC, </a:t>
            </a:r>
            <a:r>
              <a:rPr lang="ja-JP" altLang="en-US" sz="1600" dirty="0" smtClean="0">
                <a:effectLst/>
                <a:latin typeface="IPAexMincho" charset="0"/>
              </a:rPr>
              <a:t>ニューロコンピューティング</a:t>
            </a:r>
            <a:r>
              <a:rPr lang="en-US" altLang="ja-JP" dirty="0" smtClean="0">
                <a:effectLst/>
                <a:latin typeface="NimbusRomNo9L" charset="0"/>
              </a:rPr>
              <a:t>, Vol. 113, No. 500, pp. 275–280, mar 2014. </a:t>
            </a:r>
            <a:endParaRPr lang="ja-JP" altLang="en-US" sz="1600" dirty="0">
              <a:effectLst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509344" y="4260876"/>
            <a:ext cx="6067497" cy="857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200" dirty="0" smtClean="0"/>
              <a:t>3</a:t>
            </a:r>
            <a:r>
              <a:rPr lang="ja-JP" altLang="en-US" sz="3200" dirty="0" smtClean="0"/>
              <a:t>手目を全幅探索＋消去の</a:t>
            </a:r>
            <a:r>
              <a:rPr lang="ja-JP" altLang="en-US" sz="3200" dirty="0" smtClean="0"/>
              <a:t>許可</a:t>
            </a:r>
            <a:endParaRPr lang="en-US" altLang="ja-JP" sz="3200" dirty="0" smtClean="0"/>
          </a:p>
        </p:txBody>
      </p:sp>
      <p:sp>
        <p:nvSpPr>
          <p:cNvPr id="7" name="右矢印 6"/>
          <p:cNvSpPr/>
          <p:nvPr/>
        </p:nvSpPr>
        <p:spPr>
          <a:xfrm>
            <a:off x="838200" y="3951878"/>
            <a:ext cx="1576552" cy="109518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accent2"/>
                </a:solidFill>
              </a:rPr>
              <a:t>提案</a:t>
            </a:r>
            <a:r>
              <a:rPr kumimoji="1" lang="en-US" altLang="ja-JP" sz="2800" dirty="0" smtClean="0">
                <a:solidFill>
                  <a:schemeClr val="accent2"/>
                </a:solidFill>
              </a:rPr>
              <a:t>1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4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87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754582" y="3310491"/>
            <a:ext cx="7924800" cy="11341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土台＋仕掛け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2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height[0]+1;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2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height[0]+1;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仕掛け左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((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&lt; 3)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||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!=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&amp;&amp; ((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&lt; 3)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    ||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!=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仕掛け縦</a:t>
            </a:r>
          </a:p>
          <a:p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if (height[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+ 1;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&gt;= 3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0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[i-1]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+ 1;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sikake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	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//</a:t>
            </a:r>
            <a:r>
              <a:rPr lang="ja-JP" alt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土台横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for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= 0;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Field.MAX_WIDTH-1;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]&lt; 3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(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if (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[0][1] &amp;&amp;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 &lt; 3 &amp;&amp;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(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PuyoColor.EMPTY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col[0] = i+1;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col[1]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row[0] = height[i+1];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row[1] = height[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]++;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dodaiColor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[i+1] = </a:t>
            </a:r>
            <a:r>
              <a:rPr lang="en-US" altLang="ja-JP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tsumo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[0][0];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	return ret;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kumimoji="1" lang="ja-JP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人の知識を適用した</a:t>
            </a:r>
            <a:r>
              <a:rPr kumimoji="1" lang="en-US" altLang="ja-JP" dirty="0" smtClean="0"/>
              <a:t>AI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06383" y="1631637"/>
            <a:ext cx="8353100" cy="1678854"/>
          </a:xfrm>
        </p:spPr>
        <p:txBody>
          <a:bodyPr>
            <a:noAutofit/>
          </a:bodyPr>
          <a:lstStyle/>
          <a:p>
            <a:r>
              <a:rPr kumimoji="1" lang="ja-JP" altLang="en-US" sz="3600" dirty="0" smtClean="0"/>
              <a:t>知識</a:t>
            </a:r>
            <a:endParaRPr kumimoji="1" lang="en-US" altLang="ja-JP" sz="3600" dirty="0" smtClean="0"/>
          </a:p>
          <a:p>
            <a:pPr lvl="1"/>
            <a:r>
              <a:rPr kumimoji="1" lang="en-US" altLang="ja-JP" sz="3200" dirty="0" smtClean="0"/>
              <a:t>3-1</a:t>
            </a:r>
            <a:r>
              <a:rPr kumimoji="1" lang="ja-JP" altLang="en-US" sz="3200" dirty="0" smtClean="0"/>
              <a:t>階段の構築ルール</a:t>
            </a:r>
            <a:endParaRPr kumimoji="1" lang="en-US" altLang="ja-JP" sz="3200" dirty="0" smtClean="0"/>
          </a:p>
          <a:p>
            <a:pPr lvl="1"/>
            <a:r>
              <a:rPr lang="en-US" altLang="ja-JP" sz="3200" dirty="0" smtClean="0"/>
              <a:t>if-then</a:t>
            </a:r>
            <a:r>
              <a:rPr lang="ja-JP" altLang="en-US" sz="3200" dirty="0" smtClean="0"/>
              <a:t>ルールを書き下し（設置法</a:t>
            </a:r>
            <a:r>
              <a:rPr lang="en-US" altLang="ja-JP" sz="3200" dirty="0" smtClean="0"/>
              <a:t>20</a:t>
            </a:r>
            <a:r>
              <a:rPr lang="ja-JP" altLang="en-US" sz="3200" dirty="0" smtClean="0"/>
              <a:t>種）</a:t>
            </a:r>
            <a:endParaRPr lang="en-US" altLang="ja-JP" sz="32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91"/>
          <a:stretch/>
        </p:blipFill>
        <p:spPr>
          <a:xfrm>
            <a:off x="332423" y="1478541"/>
            <a:ext cx="2274141" cy="5379459"/>
          </a:xfrm>
          <a:prstGeom prst="rect">
            <a:avLst/>
          </a:prstGeo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406383" y="4755040"/>
            <a:ext cx="8353100" cy="1819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>
                <a:solidFill>
                  <a:srgbClr val="FF0000"/>
                </a:solidFill>
              </a:rPr>
              <a:t>	</a:t>
            </a:r>
            <a:r>
              <a:rPr lang="en-US" altLang="ja-JP" sz="3600" dirty="0" smtClean="0">
                <a:solidFill>
                  <a:srgbClr val="FF0000"/>
                </a:solidFill>
              </a:rPr>
              <a:t>	</a:t>
            </a:r>
            <a:r>
              <a:rPr lang="ja-JP" altLang="en-US" sz="3600" dirty="0" smtClean="0"/>
              <a:t>初手</a:t>
            </a:r>
            <a:r>
              <a:rPr lang="en-US" altLang="ja-JP" sz="3600" dirty="0" smtClean="0"/>
              <a:t>6</a:t>
            </a:r>
            <a:r>
              <a:rPr lang="ja-JP" altLang="en-US" sz="3600" dirty="0" smtClean="0"/>
              <a:t>手に適用</a:t>
            </a:r>
            <a:r>
              <a:rPr lang="ja-JP" altLang="en-US" sz="3600" dirty="0" smtClean="0"/>
              <a:t>＋提案手法</a:t>
            </a:r>
            <a:r>
              <a:rPr lang="en-US" altLang="ja-JP" sz="3600" dirty="0" smtClean="0"/>
              <a:t>1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600" dirty="0" smtClean="0"/>
              <a:t>シミュレータを作成</a:t>
            </a:r>
            <a:endParaRPr lang="ja-JP" altLang="en-US" sz="3600" dirty="0"/>
          </a:p>
        </p:txBody>
      </p:sp>
      <p:sp>
        <p:nvSpPr>
          <p:cNvPr id="11" name="右矢印 10"/>
          <p:cNvSpPr/>
          <p:nvPr/>
        </p:nvSpPr>
        <p:spPr>
          <a:xfrm>
            <a:off x="3652982" y="4461909"/>
            <a:ext cx="1576552" cy="109518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accent2"/>
                </a:solidFill>
              </a:rPr>
              <a:t>提案</a:t>
            </a:r>
            <a:r>
              <a:rPr lang="en-US" altLang="ja-JP" sz="2800" dirty="0">
                <a:solidFill>
                  <a:schemeClr val="accent2"/>
                </a:solidFill>
              </a:rPr>
              <a:t>2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5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4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0" fill="hold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0" fill="hold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0" fill="hold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0" fill="hold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0" fill="hold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0" fill="hold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0" fill="hold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0" fill="hold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0" fill="hold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0" fill="hold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0" fill="hold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0" fill="hold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0" fill="hold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0" fill="hold"/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0" fill="hold"/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0" fill="hold"/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0" fill="hold"/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0" fill="hold"/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0" fill="hold"/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0" fill="hold"/>
                                        <p:tgtEl>
                                          <p:spTgt spid="4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0" fill="hold"/>
                                        <p:tgtEl>
                                          <p:spTgt spid="4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0" fill="hold"/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0" fill="hold"/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0" fill="hold"/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0" fill="hold"/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0" fill="hold"/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0" fill="hold"/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0" fill="hold"/>
                                        <p:tgtEl>
                                          <p:spTgt spid="4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0" fill="hold"/>
                                        <p:tgtEl>
                                          <p:spTgt spid="4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0" fill="hold"/>
                                        <p:tgtEl>
                                          <p:spTgt spid="4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0" fill="hold"/>
                                        <p:tgtEl>
                                          <p:spTgt spid="4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0" fill="hold"/>
                                        <p:tgtEl>
                                          <p:spTgt spid="4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0" fill="hold"/>
                                        <p:tgtEl>
                                          <p:spTgt spid="4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0" fill="hold"/>
                                        <p:tgtEl>
                                          <p:spTgt spid="4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0" fill="hold"/>
                                        <p:tgtEl>
                                          <p:spTgt spid="4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0" fill="hold"/>
                                        <p:tgtEl>
                                          <p:spTgt spid="4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0" fill="hold"/>
                                        <p:tgtEl>
                                          <p:spTgt spid="4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0" fill="hold"/>
                                        <p:tgtEl>
                                          <p:spTgt spid="4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0" fill="hold"/>
                                        <p:tgtEl>
                                          <p:spTgt spid="4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0" fill="hold"/>
                                        <p:tgtEl>
                                          <p:spTgt spid="4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0" fill="hold"/>
                                        <p:tgtEl>
                                          <p:spTgt spid="4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0" fill="hold"/>
                                        <p:tgtEl>
                                          <p:spTgt spid="4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0" fill="hold"/>
                                        <p:tgtEl>
                                          <p:spTgt spid="4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0" fill="hold"/>
                                        <p:tgtEl>
                                          <p:spTgt spid="4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0" fill="hold"/>
                                        <p:tgtEl>
                                          <p:spTgt spid="4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0" fill="hold"/>
                                        <p:tgtEl>
                                          <p:spTgt spid="4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0" fill="hold"/>
                                        <p:tgtEl>
                                          <p:spTgt spid="4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0" fill="hold"/>
                                        <p:tgtEl>
                                          <p:spTgt spid="4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0" fill="hold"/>
                                        <p:tgtEl>
                                          <p:spTgt spid="4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0" fill="hold"/>
                                        <p:tgtEl>
                                          <p:spTgt spid="4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0" fill="hold"/>
                                        <p:tgtEl>
                                          <p:spTgt spid="4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0" fill="hold"/>
                                        <p:tgtEl>
                                          <p:spTgt spid="4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0" fill="hold"/>
                                        <p:tgtEl>
                                          <p:spTgt spid="4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0" fill="hold"/>
                                        <p:tgtEl>
                                          <p:spTgt spid="4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0" fill="hold"/>
                                        <p:tgtEl>
                                          <p:spTgt spid="4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0" fill="hold"/>
                                        <p:tgtEl>
                                          <p:spTgt spid="4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0" fill="hold"/>
                                        <p:tgtEl>
                                          <p:spTgt spid="4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0" fill="hold"/>
                                        <p:tgtEl>
                                          <p:spTgt spid="4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0" fill="hold"/>
                                        <p:tgtEl>
                                          <p:spTgt spid="4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0" fill="hold"/>
                                        <p:tgtEl>
                                          <p:spTgt spid="4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0" fill="hold"/>
                                        <p:tgtEl>
                                          <p:spTgt spid="4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0" fill="hold"/>
                                        <p:tgtEl>
                                          <p:spTgt spid="4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0" fill="hold"/>
                                        <p:tgtEl>
                                          <p:spTgt spid="4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0" fill="hold"/>
                                        <p:tgtEl>
                                          <p:spTgt spid="4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0" fill="hold"/>
                                        <p:tgtEl>
                                          <p:spTgt spid="4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0" fill="hold"/>
                                        <p:tgtEl>
                                          <p:spTgt spid="4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0" fill="hold"/>
                                        <p:tgtEl>
                                          <p:spTgt spid="4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0" fill="hold"/>
                                        <p:tgtEl>
                                          <p:spTgt spid="4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0" fill="hold"/>
                                        <p:tgtEl>
                                          <p:spTgt spid="4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0" fill="hold"/>
                                        <p:tgtEl>
                                          <p:spTgt spid="4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0" fill="hold"/>
                                        <p:tgtEl>
                                          <p:spTgt spid="4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0" fill="hold"/>
                                        <p:tgtEl>
                                          <p:spTgt spid="4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0" fill="hold"/>
                                        <p:tgtEl>
                                          <p:spTgt spid="4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0" fill="hold"/>
                                        <p:tgtEl>
                                          <p:spTgt spid="4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0" fill="hold"/>
                                        <p:tgtEl>
                                          <p:spTgt spid="4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0" fill="hold"/>
                                        <p:tgtEl>
                                          <p:spTgt spid="4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0" fill="hold"/>
                                        <p:tgtEl>
                                          <p:spTgt spid="4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0" fill="hold"/>
                                        <p:tgtEl>
                                          <p:spTgt spid="4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0" fill="hold"/>
                                        <p:tgtEl>
                                          <p:spTgt spid="4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0" fill="hold"/>
                                        <p:tgtEl>
                                          <p:spTgt spid="4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0" fill="hold"/>
                                        <p:tgtEl>
                                          <p:spTgt spid="4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0" fill="hold"/>
                                        <p:tgtEl>
                                          <p:spTgt spid="4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0" fill="hold"/>
                                        <p:tgtEl>
                                          <p:spTgt spid="4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0" fill="hold"/>
                                        <p:tgtEl>
                                          <p:spTgt spid="4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0" fill="hold"/>
                                        <p:tgtEl>
                                          <p:spTgt spid="4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0" fill="hold"/>
                                        <p:tgtEl>
                                          <p:spTgt spid="4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0" fill="hold"/>
                                        <p:tgtEl>
                                          <p:spTgt spid="4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0" fill="hold"/>
                                        <p:tgtEl>
                                          <p:spTgt spid="4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0" fill="hold"/>
                                        <p:tgtEl>
                                          <p:spTgt spid="4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0" fill="hold"/>
                                        <p:tgtEl>
                                          <p:spTgt spid="4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0" fill="hold"/>
                                        <p:tgtEl>
                                          <p:spTgt spid="4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10000" fill="hold"/>
                                        <p:tgtEl>
                                          <p:spTgt spid="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0" fill="hold"/>
                                        <p:tgtEl>
                                          <p:spTgt spid="4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0" fill="hold"/>
                                        <p:tgtEl>
                                          <p:spTgt spid="4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0" fill="hold"/>
                                        <p:tgtEl>
                                          <p:spTgt spid="4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0" fill="hold"/>
                                        <p:tgtEl>
                                          <p:spTgt spid="4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0" fill="hold"/>
                                        <p:tgtEl>
                                          <p:spTgt spid="4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0" fill="hold"/>
                                        <p:tgtEl>
                                          <p:spTgt spid="4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0" fill="hold"/>
                                        <p:tgtEl>
                                          <p:spTgt spid="4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0" fill="hold"/>
                                        <p:tgtEl>
                                          <p:spTgt spid="4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0" fill="hold"/>
                                        <p:tgtEl>
                                          <p:spTgt spid="4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0" fill="hold"/>
                                        <p:tgtEl>
                                          <p:spTgt spid="4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0" fill="hold"/>
                                        <p:tgtEl>
                                          <p:spTgt spid="4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10000" fill="hold"/>
                                        <p:tgtEl>
                                          <p:spTgt spid="4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0" fill="hold"/>
                                        <p:tgtEl>
                                          <p:spTgt spid="4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0" fill="hold"/>
                                        <p:tgtEl>
                                          <p:spTgt spid="4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0" fill="hold"/>
                                        <p:tgtEl>
                                          <p:spTgt spid="4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0" fill="hold"/>
                                        <p:tgtEl>
                                          <p:spTgt spid="4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0" fill="hold"/>
                                        <p:tgtEl>
                                          <p:spTgt spid="4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10000" fill="hold"/>
                                        <p:tgtEl>
                                          <p:spTgt spid="4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0" fill="hold"/>
                                        <p:tgtEl>
                                          <p:spTgt spid="4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0" fill="hold"/>
                                        <p:tgtEl>
                                          <p:spTgt spid="4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0" fill="hold"/>
                                        <p:tgtEl>
                                          <p:spTgt spid="4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0" fill="hold"/>
                                        <p:tgtEl>
                                          <p:spTgt spid="4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0" fill="hold"/>
                                        <p:tgtEl>
                                          <p:spTgt spid="4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10000" fill="hold"/>
                                        <p:tgtEl>
                                          <p:spTgt spid="4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0" fill="hold"/>
                                        <p:tgtEl>
                                          <p:spTgt spid="4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0" fill="hold"/>
                                        <p:tgtEl>
                                          <p:spTgt spid="4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0" fill="hold"/>
                                        <p:tgtEl>
                                          <p:spTgt spid="4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0" fill="hold"/>
                                        <p:tgtEl>
                                          <p:spTgt spid="4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0" fill="hold"/>
                                        <p:tgtEl>
                                          <p:spTgt spid="4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10000" fill="hold"/>
                                        <p:tgtEl>
                                          <p:spTgt spid="4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0" fill="hold"/>
                                        <p:tgtEl>
                                          <p:spTgt spid="4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0" fill="hold"/>
                                        <p:tgtEl>
                                          <p:spTgt spid="4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0" fill="hold"/>
                                        <p:tgtEl>
                                          <p:spTgt spid="4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0" fill="hold"/>
                                        <p:tgtEl>
                                          <p:spTgt spid="4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0" fill="hold"/>
                                        <p:tgtEl>
                                          <p:spTgt spid="4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10000" fill="hold"/>
                                        <p:tgtEl>
                                          <p:spTgt spid="4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00" fill="hold"/>
                                        <p:tgtEl>
                                          <p:spTgt spid="4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0" fill="hold"/>
                                        <p:tgtEl>
                                          <p:spTgt spid="4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0" fill="hold"/>
                                        <p:tgtEl>
                                          <p:spTgt spid="4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0" fill="hold"/>
                                        <p:tgtEl>
                                          <p:spTgt spid="4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0" fill="hold"/>
                                        <p:tgtEl>
                                          <p:spTgt spid="4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10000" fill="hold"/>
                                        <p:tgtEl>
                                          <p:spTgt spid="4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0" fill="hold"/>
                                        <p:tgtEl>
                                          <p:spTgt spid="4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0" fill="hold"/>
                                        <p:tgtEl>
                                          <p:spTgt spid="4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0" fill="hold"/>
                                        <p:tgtEl>
                                          <p:spTgt spid="4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0" fill="hold"/>
                                        <p:tgtEl>
                                          <p:spTgt spid="4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0" fill="hold"/>
                                        <p:tgtEl>
                                          <p:spTgt spid="4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10000" fill="hold"/>
                                        <p:tgtEl>
                                          <p:spTgt spid="4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0" fill="hold"/>
                                        <p:tgtEl>
                                          <p:spTgt spid="4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0" fill="hold"/>
                                        <p:tgtEl>
                                          <p:spTgt spid="4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0" fill="hold"/>
                                        <p:tgtEl>
                                          <p:spTgt spid="4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0" fill="hold"/>
                                        <p:tgtEl>
                                          <p:spTgt spid="4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0" fill="hold"/>
                                        <p:tgtEl>
                                          <p:spTgt spid="4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10000" fill="hold"/>
                                        <p:tgtEl>
                                          <p:spTgt spid="4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0" fill="hold"/>
                                        <p:tgtEl>
                                          <p:spTgt spid="4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0" fill="hold"/>
                                        <p:tgtEl>
                                          <p:spTgt spid="4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0" fill="hold"/>
                                        <p:tgtEl>
                                          <p:spTgt spid="4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0" fill="hold"/>
                                        <p:tgtEl>
                                          <p:spTgt spid="4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0" fill="hold"/>
                                        <p:tgtEl>
                                          <p:spTgt spid="4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10000" fill="hold"/>
                                        <p:tgtEl>
                                          <p:spTgt spid="4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0" fill="hold"/>
                                        <p:tgtEl>
                                          <p:spTgt spid="4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8" presetClass="entr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0" fill="hold"/>
                                        <p:tgtEl>
                                          <p:spTgt spid="4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0" fill="hold"/>
                                        <p:tgtEl>
                                          <p:spTgt spid="4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：連鎖構築シミュレーション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6154"/>
          </a:xfrm>
        </p:spPr>
        <p:txBody>
          <a:bodyPr/>
          <a:lstStyle/>
          <a:p>
            <a:r>
              <a:rPr lang="ja-JP" altLang="en-US" dirty="0"/>
              <a:t>実験条件：</a:t>
            </a:r>
            <a:r>
              <a:rPr lang="en-US" altLang="ja-JP" dirty="0"/>
              <a:t>32</a:t>
            </a:r>
            <a:r>
              <a:rPr lang="ja-JP" altLang="en-US" dirty="0"/>
              <a:t>手</a:t>
            </a:r>
            <a:r>
              <a:rPr lang="en-US" altLang="ja-JP" dirty="0"/>
              <a:t>+</a:t>
            </a:r>
            <a:r>
              <a:rPr lang="ja-JP" altLang="en-US" dirty="0"/>
              <a:t>発動</a:t>
            </a:r>
            <a:r>
              <a:rPr lang="en-US" altLang="ja-JP" dirty="0"/>
              <a:t>1</a:t>
            </a:r>
            <a:r>
              <a:rPr lang="ja-JP" altLang="en-US" dirty="0"/>
              <a:t>手、</a:t>
            </a:r>
            <a:r>
              <a:rPr lang="en-US" altLang="ja-JP" dirty="0"/>
              <a:t>50</a:t>
            </a:r>
            <a:r>
              <a:rPr lang="ja-JP" altLang="en-US" dirty="0"/>
              <a:t>試行（同配石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ポテンシャル法、全幅探索、人</a:t>
            </a:r>
            <a:r>
              <a:rPr lang="ja-JP" altLang="en-US" dirty="0" smtClean="0"/>
              <a:t>の知識を適用した</a:t>
            </a:r>
            <a:r>
              <a:rPr lang="en-US" altLang="ja-JP" dirty="0" smtClean="0"/>
              <a:t>AI</a:t>
            </a:r>
            <a:endParaRPr lang="en-US" altLang="ja-JP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b="6313"/>
          <a:stretch/>
        </p:blipFill>
        <p:spPr>
          <a:xfrm>
            <a:off x="480293" y="2800303"/>
            <a:ext cx="4823064" cy="357779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535514" y="3202368"/>
            <a:ext cx="3841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平均</a:t>
            </a:r>
            <a:r>
              <a:rPr lang="ja-JP" altLang="en-US" sz="2400" dirty="0" smtClean="0"/>
              <a:t>連鎖数</a:t>
            </a:r>
            <a:endParaRPr lang="en-US" altLang="ja-JP" sz="2400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439137"/>
              </p:ext>
            </p:extLst>
          </p:nvPr>
        </p:nvGraphicFramePr>
        <p:xfrm>
          <a:off x="5495637" y="3686577"/>
          <a:ext cx="5858164" cy="14195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3141"/>
                <a:gridCol w="1235023"/>
              </a:tblGrid>
              <a:tr h="505123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ポテンシャル最大化法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5.96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ポテンシャル法の</a:t>
                      </a:r>
                      <a:r>
                        <a:rPr kumimoji="1" lang="ja-JP" altLang="en-US" sz="2400" dirty="0" smtClean="0"/>
                        <a:t>改良法</a:t>
                      </a:r>
                      <a:r>
                        <a:rPr kumimoji="1" lang="en-US" altLang="ja-JP" sz="2400" dirty="0" smtClean="0"/>
                        <a:t>(</a:t>
                      </a:r>
                      <a:r>
                        <a:rPr kumimoji="1" lang="ja-JP" altLang="en-US" sz="2400" dirty="0" smtClean="0"/>
                        <a:t>提案</a:t>
                      </a:r>
                      <a:r>
                        <a:rPr kumimoji="1" lang="en-US" altLang="ja-JP" sz="2400" dirty="0" smtClean="0"/>
                        <a:t>1)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7.78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人の知識を適用した</a:t>
                      </a:r>
                      <a:r>
                        <a:rPr kumimoji="1" lang="en-US" altLang="ja-JP" sz="2400" dirty="0" smtClean="0">
                          <a:solidFill>
                            <a:schemeClr val="tx1"/>
                          </a:solidFill>
                        </a:rPr>
                        <a:t>AI (</a:t>
                      </a:r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提案</a:t>
                      </a:r>
                      <a:r>
                        <a:rPr kumimoji="1" lang="en-US" altLang="ja-JP" sz="2400" dirty="0" smtClean="0">
                          <a:solidFill>
                            <a:schemeClr val="tx1"/>
                          </a:solidFill>
                        </a:rPr>
                        <a:t>2)</a:t>
                      </a:r>
                      <a:endParaRPr kumimoji="1" lang="ja-JP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</a:rPr>
                        <a:t>8.10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正方形/長方形 8"/>
          <p:cNvSpPr/>
          <p:nvPr/>
        </p:nvSpPr>
        <p:spPr>
          <a:xfrm>
            <a:off x="6613635" y="5614431"/>
            <a:ext cx="4758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u="sng" dirty="0" smtClean="0">
                <a:solidFill>
                  <a:srgbClr val="FF0000"/>
                </a:solidFill>
              </a:rPr>
              <a:t>人の知識で連鎖数が安定</a:t>
            </a:r>
            <a:endParaRPr lang="en-US" altLang="ja-JP" sz="3200" u="sng" dirty="0">
              <a:solidFill>
                <a:srgbClr val="FF0000"/>
              </a:solidFill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5778059" y="5645963"/>
            <a:ext cx="769883" cy="52551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6254" y="2787085"/>
            <a:ext cx="69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連</a:t>
            </a:r>
            <a:endParaRPr kumimoji="1" lang="en-US" altLang="ja-JP" dirty="0" smtClean="0"/>
          </a:p>
          <a:p>
            <a:r>
              <a:rPr kumimoji="1" lang="ja-JP" altLang="en-US" dirty="0" smtClean="0"/>
              <a:t>鎖</a:t>
            </a:r>
            <a:endParaRPr kumimoji="1" lang="en-US" altLang="ja-JP" dirty="0" smtClean="0"/>
          </a:p>
          <a:p>
            <a:r>
              <a:rPr kumimoji="1" lang="ja-JP" altLang="en-US" dirty="0" smtClean="0"/>
              <a:t>数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66286" y="6491497"/>
            <a:ext cx="101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従来法</a:t>
            </a:r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236827" y="6491497"/>
            <a:ext cx="13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提案手法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6442" y="6491497"/>
            <a:ext cx="161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提案手法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15" name="円/楕円 14"/>
          <p:cNvSpPr/>
          <p:nvPr/>
        </p:nvSpPr>
        <p:spPr>
          <a:xfrm>
            <a:off x="2521133" y="5776537"/>
            <a:ext cx="738910" cy="72043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2519813" y="2853627"/>
            <a:ext cx="738910" cy="72043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スライド番号プレースホルダー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6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99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kumimoji="1" lang="en-US" altLang="ja-JP" dirty="0" smtClean="0"/>
              <a:t>2</a:t>
            </a:r>
            <a:r>
              <a:rPr lang="ja-JP" altLang="en-US" dirty="0" smtClean="0"/>
              <a:t>：間接的な対戦による</a:t>
            </a:r>
            <a:r>
              <a:rPr lang="en-US" altLang="ja-JP" dirty="0" smtClean="0"/>
              <a:t>AI</a:t>
            </a:r>
            <a:r>
              <a:rPr lang="ja-JP" altLang="en-US" dirty="0" smtClean="0"/>
              <a:t>比較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3070" y="2211140"/>
            <a:ext cx="3653746" cy="396698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180000">
            <a:normAutofit/>
          </a:bodyPr>
          <a:lstStyle/>
          <a:p>
            <a:r>
              <a:rPr kumimoji="1" lang="ja-JP" altLang="en-US" sz="3200" dirty="0" smtClean="0"/>
              <a:t>実装</a:t>
            </a:r>
            <a:endParaRPr kumimoji="1" lang="en-US" altLang="ja-JP" sz="3200" dirty="0" smtClean="0"/>
          </a:p>
          <a:p>
            <a:pPr marL="457200" lvl="1" indent="0">
              <a:buNone/>
            </a:pPr>
            <a:r>
              <a:rPr kumimoji="1" lang="en-US" altLang="ja-JP" sz="2800" dirty="0" smtClean="0"/>
              <a:t>DQN-</a:t>
            </a:r>
            <a:r>
              <a:rPr lang="en-US" altLang="ja-JP" sz="2800" dirty="0" err="1" smtClean="0"/>
              <a:t>C</a:t>
            </a:r>
            <a:r>
              <a:rPr kumimoji="1" lang="en-US" altLang="ja-JP" sz="2800" dirty="0" err="1" smtClean="0"/>
              <a:t>hainer</a:t>
            </a:r>
            <a:r>
              <a:rPr kumimoji="1" lang="en-US" altLang="ja-JP" sz="2800" baseline="30000" dirty="0" smtClean="0"/>
              <a:t>[3]</a:t>
            </a:r>
            <a:endParaRPr lang="en-US" altLang="ja-JP" sz="2800" dirty="0"/>
          </a:p>
          <a:p>
            <a:pPr marL="457200" lvl="1" indent="0">
              <a:buNone/>
            </a:pPr>
            <a:r>
              <a:rPr kumimoji="1" lang="en-US" altLang="ja-JP" sz="2800" dirty="0" smtClean="0"/>
              <a:t>RLE</a:t>
            </a:r>
            <a:r>
              <a:rPr kumimoji="1" lang="en-US" altLang="ja-JP" sz="2800" baseline="30000" dirty="0" smtClean="0"/>
              <a:t>[4]</a:t>
            </a:r>
            <a:endParaRPr lang="en-US" altLang="ja-JP" sz="2800" dirty="0" smtClean="0"/>
          </a:p>
          <a:p>
            <a:pPr marL="228600" lvl="1">
              <a:spcBef>
                <a:spcPts val="1000"/>
              </a:spcBef>
            </a:pPr>
            <a:r>
              <a:rPr lang="ja-JP" altLang="en-US" sz="3200" dirty="0" smtClean="0"/>
              <a:t>学習</a:t>
            </a:r>
            <a:endParaRPr lang="en-US" altLang="ja-JP" sz="3200" dirty="0" smtClean="0"/>
          </a:p>
          <a:p>
            <a:pPr marL="457200" lvl="2" indent="0">
              <a:spcBef>
                <a:spcPts val="1000"/>
              </a:spcBef>
              <a:buNone/>
            </a:pPr>
            <a:r>
              <a:rPr lang="ja-JP" altLang="en-US" sz="2800" dirty="0" smtClean="0"/>
              <a:t>ゲーム内</a:t>
            </a:r>
            <a:r>
              <a:rPr lang="en-US" altLang="ja-JP" sz="2800" dirty="0" smtClean="0"/>
              <a:t>AI</a:t>
            </a:r>
            <a:r>
              <a:rPr lang="ja-JP" altLang="en-US" sz="2800" dirty="0" smtClean="0"/>
              <a:t>と対戦</a:t>
            </a:r>
            <a:endParaRPr lang="en-US" altLang="ja-JP" sz="2800" dirty="0" smtClean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ja-JP" sz="2800" dirty="0" smtClean="0"/>
              <a:t>50000</a:t>
            </a:r>
            <a:r>
              <a:rPr lang="ja-JP" altLang="en-US" sz="2800" dirty="0" smtClean="0"/>
              <a:t>ステップ</a:t>
            </a:r>
            <a:r>
              <a:rPr lang="en-US" altLang="ja-JP" sz="2800" dirty="0" smtClean="0"/>
              <a:t>	</a:t>
            </a:r>
            <a:r>
              <a:rPr lang="ja-JP" altLang="en-US" sz="2800" dirty="0" smtClean="0"/>
              <a:t>　　　</a:t>
            </a:r>
            <a:r>
              <a:rPr lang="en-US" altLang="ja-JP" sz="2800" dirty="0" smtClean="0"/>
              <a:t>×100</a:t>
            </a:r>
            <a:r>
              <a:rPr lang="ja-JP" altLang="en-US" sz="2800" dirty="0" smtClean="0"/>
              <a:t>回</a:t>
            </a:r>
            <a:endParaRPr lang="en-US" altLang="ja-JP" sz="2800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243069" y="1519417"/>
            <a:ext cx="3653746" cy="6944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smtClean="0"/>
              <a:t>DQN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4192118" y="1520201"/>
            <a:ext cx="3812649" cy="6944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人の知識を適用した</a:t>
            </a:r>
            <a:r>
              <a:rPr lang="en-US" altLang="ja-JP" sz="2800" dirty="0" smtClean="0"/>
              <a:t>AI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251667" y="1519417"/>
            <a:ext cx="3653746" cy="6944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 smtClean="0"/>
              <a:t>ゲーム内</a:t>
            </a:r>
            <a:r>
              <a:rPr lang="en-US" altLang="ja-JP" sz="3200" dirty="0" smtClean="0"/>
              <a:t>AI</a:t>
            </a:r>
            <a:endParaRPr kumimoji="1" lang="ja-JP" altLang="en-US" sz="3200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4192117" y="2211140"/>
            <a:ext cx="3812650" cy="39669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画像認識による</a:t>
            </a:r>
            <a:r>
              <a:rPr lang="en-US" altLang="ja-JP" dirty="0" smtClean="0"/>
              <a:t>	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入出力を実装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dirty="0" smtClean="0"/>
              <a:t>連鎖</a:t>
            </a:r>
            <a:r>
              <a:rPr lang="ja-JP" altLang="en-US" dirty="0"/>
              <a:t>発動のスコア</a:t>
            </a:r>
            <a:r>
              <a:rPr lang="en-US" altLang="ja-JP" dirty="0"/>
              <a:t>	</a:t>
            </a:r>
            <a:r>
              <a:rPr lang="ja-JP" altLang="en-US" dirty="0"/>
              <a:t>　　閾値</a:t>
            </a:r>
            <a:r>
              <a:rPr lang="en-US" altLang="ja-JP" dirty="0"/>
              <a:t>2100</a:t>
            </a:r>
            <a:r>
              <a:rPr lang="ja-JP" altLang="en-US" dirty="0"/>
              <a:t>点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14" name="コンテンツ プレースホルダー 2"/>
          <p:cNvSpPr txBox="1">
            <a:spLocks/>
          </p:cNvSpPr>
          <p:nvPr/>
        </p:nvSpPr>
        <p:spPr>
          <a:xfrm>
            <a:off x="8251667" y="2211140"/>
            <a:ext cx="3653746" cy="39669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180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 smtClean="0"/>
              <a:t>「のほほ」</a:t>
            </a:r>
            <a:endParaRPr lang="en-US" altLang="ja-JP" sz="3200" dirty="0" smtClean="0"/>
          </a:p>
          <a:p>
            <a:r>
              <a:rPr lang="ja-JP" altLang="en-US" dirty="0" smtClean="0"/>
              <a:t>まぐれによる連鎖</a:t>
            </a:r>
            <a:endParaRPr lang="en-US" altLang="ja-JP" dirty="0" smtClean="0"/>
          </a:p>
          <a:p>
            <a:r>
              <a:rPr lang="ja-JP" altLang="en-US" dirty="0" smtClean="0"/>
              <a:t>時として</a:t>
            </a:r>
            <a:r>
              <a:rPr lang="en-US" altLang="ja-JP" dirty="0" smtClean="0"/>
              <a:t>5</a:t>
            </a:r>
            <a:r>
              <a:rPr lang="ja-JP" altLang="en-US" dirty="0" smtClean="0"/>
              <a:t>連鎖以上</a:t>
            </a:r>
            <a:endParaRPr lang="en-US" altLang="ja-JP" dirty="0" smtClean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/>
          <a:stretch/>
        </p:blipFill>
        <p:spPr>
          <a:xfrm>
            <a:off x="10078540" y="3892491"/>
            <a:ext cx="1828800" cy="3125433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243069" y="6223515"/>
            <a:ext cx="1015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[3</a:t>
            </a:r>
            <a:r>
              <a:rPr lang="en-US" altLang="ja-JP" dirty="0"/>
              <a:t>] 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ugo</a:t>
            </a:r>
            <a:r>
              <a:rPr lang="en-US" altLang="ja-JP" dirty="0" smtClean="0"/>
              <a:t>-</a:t>
            </a:r>
            <a:r>
              <a:rPr lang="en-US" altLang="ja-JP" dirty="0" err="1" smtClean="0"/>
              <a:t>nama</a:t>
            </a:r>
            <a:r>
              <a:rPr lang="en-US" altLang="ja-JP" dirty="0" smtClean="0"/>
              <a:t>-kun/DQN-</a:t>
            </a:r>
            <a:r>
              <a:rPr lang="en-US" altLang="ja-JP" dirty="0" err="1" smtClean="0"/>
              <a:t>chainer.git</a:t>
            </a:r>
            <a:r>
              <a:rPr lang="en-US" altLang="ja-JP" dirty="0" smtClean="0"/>
              <a:t>, Last Visited 2017/2/13.</a:t>
            </a:r>
          </a:p>
          <a:p>
            <a:r>
              <a:rPr lang="en-US" altLang="ja-JP" dirty="0"/>
              <a:t>[4] https://</a:t>
            </a:r>
            <a:r>
              <a:rPr lang="en-US" altLang="ja-JP" dirty="0" err="1" smtClean="0"/>
              <a:t>github.com</a:t>
            </a:r>
            <a:r>
              <a:rPr lang="en-US" altLang="ja-JP" dirty="0" smtClean="0"/>
              <a:t>/nadavbh12/Retro-Learning-</a:t>
            </a:r>
            <a:r>
              <a:rPr lang="en-US" altLang="ja-JP" dirty="0" err="1" smtClean="0"/>
              <a:t>Environment.git</a:t>
            </a:r>
            <a:r>
              <a:rPr lang="en-US" altLang="ja-JP" dirty="0" smtClean="0"/>
              <a:t>, Last visited 2017/2/13.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571134" y="3359882"/>
            <a:ext cx="1441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1600" dirty="0" smtClean="0"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fr-FR" altLang="ja-JP" sz="1600" dirty="0">
                <a:latin typeface="Consolas" charset="0"/>
                <a:ea typeface="Consolas" charset="0"/>
                <a:cs typeface="Consolas" charset="0"/>
              </a:rPr>
              <a:t>0 0 0 0 0</a:t>
            </a:r>
          </a:p>
          <a:p>
            <a:r>
              <a:rPr lang="fr-FR" altLang="ja-JP" sz="1600" dirty="0" smtClean="0"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fr-FR" altLang="ja-JP" sz="1600" dirty="0">
                <a:latin typeface="Consolas" charset="0"/>
                <a:ea typeface="Consolas" charset="0"/>
                <a:cs typeface="Consolas" charset="0"/>
              </a:rPr>
              <a:t>0 0 0 0 0</a:t>
            </a:r>
          </a:p>
          <a:p>
            <a:r>
              <a:rPr lang="fr-FR" altLang="ja-JP" sz="1600" dirty="0" smtClean="0"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fr-FR" altLang="ja-JP" sz="1600" dirty="0">
                <a:latin typeface="Consolas" charset="0"/>
                <a:ea typeface="Consolas" charset="0"/>
                <a:cs typeface="Consolas" charset="0"/>
              </a:rPr>
              <a:t>0 0 0 0 0</a:t>
            </a:r>
          </a:p>
          <a:p>
            <a:r>
              <a:rPr lang="fi-FI" altLang="ja-JP" sz="1600" dirty="0" smtClean="0"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fi-FI" altLang="ja-JP" sz="1600" dirty="0">
                <a:latin typeface="Consolas" charset="0"/>
                <a:ea typeface="Consolas" charset="0"/>
                <a:cs typeface="Consolas" charset="0"/>
              </a:rPr>
              <a:t>4 0 0 0 0</a:t>
            </a:r>
          </a:p>
          <a:p>
            <a:r>
              <a:rPr lang="de-DE" altLang="ja-JP" sz="1600" dirty="0" smtClean="0"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de-DE" altLang="ja-JP" sz="1600" dirty="0">
                <a:latin typeface="Consolas" charset="0"/>
                <a:ea typeface="Consolas" charset="0"/>
                <a:cs typeface="Consolas" charset="0"/>
              </a:rPr>
              <a:t>4 1 0 0 0</a:t>
            </a:r>
          </a:p>
          <a:p>
            <a:r>
              <a:rPr lang="de-DE" altLang="ja-JP" sz="1600" dirty="0" smtClean="0">
                <a:latin typeface="Consolas" charset="0"/>
                <a:ea typeface="Consolas" charset="0"/>
                <a:cs typeface="Consolas" charset="0"/>
              </a:rPr>
              <a:t>5 </a:t>
            </a:r>
            <a:r>
              <a:rPr lang="de-DE" altLang="ja-JP" sz="1600" dirty="0">
                <a:latin typeface="Consolas" charset="0"/>
                <a:ea typeface="Consolas" charset="0"/>
                <a:cs typeface="Consolas" charset="0"/>
              </a:rPr>
              <a:t>4 1 0 0 0</a:t>
            </a:r>
            <a:endParaRPr kumimoji="1" lang="ja-JP" alt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" t="52504" r="58549" b="7033"/>
          <a:stretch/>
        </p:blipFill>
        <p:spPr>
          <a:xfrm>
            <a:off x="4213341" y="3414528"/>
            <a:ext cx="1611306" cy="1468713"/>
          </a:xfrm>
          <a:prstGeom prst="rect">
            <a:avLst/>
          </a:prstGeom>
        </p:spPr>
      </p:pic>
      <p:sp>
        <p:nvSpPr>
          <p:cNvPr id="21" name="右矢印 20"/>
          <p:cNvSpPr/>
          <p:nvPr/>
        </p:nvSpPr>
        <p:spPr>
          <a:xfrm>
            <a:off x="6025247" y="3923815"/>
            <a:ext cx="430657" cy="393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7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03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実験</a:t>
            </a:r>
            <a:r>
              <a:rPr lang="en-US" altLang="ja-JP" dirty="0"/>
              <a:t>2</a:t>
            </a:r>
            <a:r>
              <a:rPr kumimoji="1" lang="ja-JP" altLang="en-US" dirty="0" smtClean="0"/>
              <a:t>：</a:t>
            </a:r>
            <a:r>
              <a:rPr kumimoji="1" lang="ja-JP" altLang="en-US" dirty="0" smtClean="0"/>
              <a:t>対戦結果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66817"/>
              </p:ext>
            </p:extLst>
          </p:nvPr>
        </p:nvGraphicFramePr>
        <p:xfrm>
          <a:off x="157657" y="1962411"/>
          <a:ext cx="5906812" cy="1371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20267"/>
                <a:gridCol w="3286545"/>
              </a:tblGrid>
              <a:tr h="436473"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実装</a:t>
                      </a:r>
                      <a:r>
                        <a:rPr kumimoji="1" lang="en-US" altLang="ja-JP" sz="2400" dirty="0" smtClean="0"/>
                        <a:t>AI -</a:t>
                      </a:r>
                      <a:r>
                        <a:rPr kumimoji="1" lang="ja-JP" altLang="en-US" sz="2400" dirty="0" smtClean="0"/>
                        <a:t>ゲーム内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DQN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2 - 48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人の知識適用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r>
                        <a:rPr kumimoji="1" lang="en-US" altLang="ja-JP" sz="2400" dirty="0" smtClean="0"/>
                        <a:t> - 26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90490"/>
              </p:ext>
            </p:extLst>
          </p:nvPr>
        </p:nvGraphicFramePr>
        <p:xfrm>
          <a:off x="195832" y="4057428"/>
          <a:ext cx="5880877" cy="1371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81220"/>
                <a:gridCol w="1517156"/>
                <a:gridCol w="1782501"/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実装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ゲーム内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DQN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smtClean="0"/>
                        <a:t>743.30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1790.12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人の知識適用</a:t>
                      </a:r>
                      <a:r>
                        <a:rPr kumimoji="1" lang="en-US" altLang="ja-JP" sz="2400" dirty="0" smtClean="0"/>
                        <a:t>AI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</a:rPr>
                        <a:t>4762.52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2703.74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1852448" y="5806322"/>
            <a:ext cx="79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u="sng" dirty="0" smtClean="0">
                <a:solidFill>
                  <a:srgbClr val="FF0000"/>
                </a:solidFill>
              </a:rPr>
              <a:t>人の知識を適用した</a:t>
            </a:r>
            <a:r>
              <a:rPr kumimoji="1" lang="en-US" altLang="ja-JP" sz="3200" u="sng" dirty="0" smtClean="0">
                <a:solidFill>
                  <a:srgbClr val="FF0000"/>
                </a:solidFill>
              </a:rPr>
              <a:t>AI</a:t>
            </a:r>
            <a:r>
              <a:rPr kumimoji="1" lang="ja-JP" altLang="en-US" sz="3200" u="sng" dirty="0" smtClean="0">
                <a:solidFill>
                  <a:srgbClr val="FF0000"/>
                </a:solidFill>
              </a:rPr>
              <a:t>が優れていた</a:t>
            </a:r>
            <a:endParaRPr kumimoji="1" lang="ja-JP" altLang="en-US" sz="3200" u="sng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0503" y="145643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勝利数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06198" y="354837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平均スコア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83360" y="440691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FF0000"/>
                </a:solidFill>
              </a:rPr>
              <a:t>DQN</a:t>
            </a:r>
            <a:r>
              <a:rPr kumimoji="1" lang="ja-JP" altLang="en-US" sz="3600" dirty="0" smtClean="0"/>
              <a:t>対</a:t>
            </a:r>
            <a:r>
              <a:rPr lang="ja-JP" altLang="en-US" sz="3600" dirty="0" smtClean="0"/>
              <a:t>ゲーム内</a:t>
            </a:r>
            <a:r>
              <a:rPr lang="en-US" altLang="ja-JP" sz="3600" dirty="0" smtClean="0"/>
              <a:t>AI</a:t>
            </a:r>
            <a:r>
              <a:rPr lang="ja-JP" altLang="en-US" sz="3600" dirty="0" smtClean="0"/>
              <a:t>の様子</a:t>
            </a:r>
            <a:endParaRPr kumimoji="1" lang="ja-JP" altLang="en-US" sz="3600" dirty="0"/>
          </a:p>
        </p:txBody>
      </p:sp>
      <p:pic>
        <p:nvPicPr>
          <p:cNvPr id="16" name="x264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3360" y="1027824"/>
            <a:ext cx="5435600" cy="4064000"/>
          </a:xfrm>
          <a:prstGeom prst="rect">
            <a:avLst/>
          </a:prstGeom>
        </p:spPr>
      </p:pic>
      <p:sp>
        <p:nvSpPr>
          <p:cNvPr id="17" name="スライド番号プレースホルダー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A89C9-EF1C-CD48-A4BB-4CDDEE7482CB}" type="slidenum">
              <a:rPr kumimoji="1" lang="ja-JP" altLang="en-US" smtClean="0"/>
              <a:t>8</a:t>
            </a:fld>
            <a:r>
              <a:rPr kumimoji="1" lang="en-US" altLang="ja-JP" smtClean="0"/>
              <a:t>/9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9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5883</TotalTime>
  <Words>1919</Words>
  <Application>Microsoft Macintosh PowerPoint</Application>
  <PresentationFormat>ワイド画面</PresentationFormat>
  <Paragraphs>337</Paragraphs>
  <Slides>13</Slides>
  <Notes>10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3" baseType="lpstr">
      <vt:lpstr>Calibri</vt:lpstr>
      <vt:lpstr>Cambria Math</vt:lpstr>
      <vt:lpstr>Consolas</vt:lpstr>
      <vt:lpstr>IPAexMincho</vt:lpstr>
      <vt:lpstr>ＭＳ Ｐゴシック</vt:lpstr>
      <vt:lpstr>NimbusRomNo9L</vt:lpstr>
      <vt:lpstr>Yu Gothic</vt:lpstr>
      <vt:lpstr>Yu Gothic Light</vt:lpstr>
      <vt:lpstr>Arial</vt:lpstr>
      <vt:lpstr>ホワイト</vt:lpstr>
      <vt:lpstr>対戦型パズルゲームにおける 機械学習AIと人間の知識を用いたAIの比較</vt:lpstr>
      <vt:lpstr>背景：ゲームAIの現状</vt:lpstr>
      <vt:lpstr>目的</vt:lpstr>
      <vt:lpstr>ぷよぷよ</vt:lpstr>
      <vt:lpstr>ポテンシャル最大化法[1][2]</vt:lpstr>
      <vt:lpstr>人の知識を適用したAI</vt:lpstr>
      <vt:lpstr>実験1：連鎖構築シミュレーション</vt:lpstr>
      <vt:lpstr>実験2：間接的な対戦によるAI比較</vt:lpstr>
      <vt:lpstr>実験2：対戦結果</vt:lpstr>
      <vt:lpstr>PowerPoint プレゼンテーション</vt:lpstr>
      <vt:lpstr>補足：ぷよぷよのフィールド  　 　　　　　　　　　連鎖構築の難しさ</vt:lpstr>
      <vt:lpstr>DQN: Deep Q-Learning[5]</vt:lpstr>
      <vt:lpstr>人の知識の適用範囲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98</cp:revision>
  <cp:lastPrinted>2017-02-13T09:07:04Z</cp:lastPrinted>
  <dcterms:created xsi:type="dcterms:W3CDTF">2017-02-07T14:14:26Z</dcterms:created>
  <dcterms:modified xsi:type="dcterms:W3CDTF">2017-02-13T09:07:24Z</dcterms:modified>
</cp:coreProperties>
</file>